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2" r:id="rId5"/>
    <p:sldMasterId id="2147483682" r:id="rId6"/>
    <p:sldMasterId id="2147483690" r:id="rId7"/>
    <p:sldMasterId id="2147483698" r:id="rId8"/>
  </p:sldMasterIdLst>
  <p:notesMasterIdLst>
    <p:notesMasterId r:id="rId64"/>
  </p:notesMasterIdLst>
  <p:handoutMasterIdLst>
    <p:handoutMasterId r:id="rId65"/>
  </p:handoutMasterIdLst>
  <p:sldIdLst>
    <p:sldId id="265" r:id="rId9"/>
    <p:sldId id="782" r:id="rId10"/>
    <p:sldId id="766" r:id="rId11"/>
    <p:sldId id="783" r:id="rId12"/>
    <p:sldId id="688" r:id="rId13"/>
    <p:sldId id="784" r:id="rId14"/>
    <p:sldId id="767" r:id="rId15"/>
    <p:sldId id="777" r:id="rId16"/>
    <p:sldId id="778" r:id="rId17"/>
    <p:sldId id="779" r:id="rId18"/>
    <p:sldId id="780" r:id="rId19"/>
    <p:sldId id="781" r:id="rId20"/>
    <p:sldId id="695" r:id="rId21"/>
    <p:sldId id="789" r:id="rId22"/>
    <p:sldId id="798" r:id="rId23"/>
    <p:sldId id="799" r:id="rId24"/>
    <p:sldId id="790" r:id="rId25"/>
    <p:sldId id="800" r:id="rId26"/>
    <p:sldId id="801" r:id="rId27"/>
    <p:sldId id="712" r:id="rId28"/>
    <p:sldId id="686" r:id="rId29"/>
    <p:sldId id="697" r:id="rId30"/>
    <p:sldId id="791" r:id="rId31"/>
    <p:sldId id="699" r:id="rId32"/>
    <p:sldId id="768" r:id="rId33"/>
    <p:sldId id="769" r:id="rId34"/>
    <p:sldId id="795" r:id="rId35"/>
    <p:sldId id="794" r:id="rId36"/>
    <p:sldId id="770" r:id="rId37"/>
    <p:sldId id="708" r:id="rId38"/>
    <p:sldId id="802" r:id="rId39"/>
    <p:sldId id="721" r:id="rId40"/>
    <p:sldId id="722" r:id="rId41"/>
    <p:sldId id="723" r:id="rId42"/>
    <p:sldId id="724" r:id="rId43"/>
    <p:sldId id="725" r:id="rId44"/>
    <p:sldId id="726" r:id="rId45"/>
    <p:sldId id="727" r:id="rId46"/>
    <p:sldId id="728" r:id="rId47"/>
    <p:sldId id="729" r:id="rId48"/>
    <p:sldId id="803" r:id="rId49"/>
    <p:sldId id="804" r:id="rId50"/>
    <p:sldId id="717" r:id="rId51"/>
    <p:sldId id="805" r:id="rId52"/>
    <p:sldId id="808" r:id="rId53"/>
    <p:sldId id="806" r:id="rId54"/>
    <p:sldId id="809" r:id="rId55"/>
    <p:sldId id="704" r:id="rId56"/>
    <p:sldId id="796" r:id="rId57"/>
    <p:sldId id="693" r:id="rId58"/>
    <p:sldId id="691" r:id="rId59"/>
    <p:sldId id="694" r:id="rId60"/>
    <p:sldId id="787" r:id="rId61"/>
    <p:sldId id="810" r:id="rId62"/>
    <p:sldId id="811" r:id="rId6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ia Blackmore" initials="TB" lastIdx="7" clrIdx="0"/>
  <p:cmAuthor id="1" name="Chunhuan Lao" initials="CL"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7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9771" autoAdjust="0"/>
  </p:normalViewPr>
  <p:slideViewPr>
    <p:cSldViewPr snapToGrid="0">
      <p:cViewPr varScale="1">
        <p:scale>
          <a:sx n="86" d="100"/>
          <a:sy n="86" d="100"/>
        </p:scale>
        <p:origin x="523" y="58"/>
      </p:cViewPr>
      <p:guideLst>
        <p:guide orient="horz" pos="2160"/>
        <p:guide pos="3840"/>
      </p:guideLst>
    </p:cSldViewPr>
  </p:slideViewPr>
  <p:notesTextViewPr>
    <p:cViewPr>
      <p:scale>
        <a:sx n="1" d="1"/>
        <a:sy n="1" d="1"/>
      </p:scale>
      <p:origin x="0" y="0"/>
    </p:cViewPr>
  </p:notesTextViewPr>
  <p:notesViewPr>
    <p:cSldViewPr snapToGrid="0">
      <p:cViewPr>
        <p:scale>
          <a:sx n="120" d="100"/>
          <a:sy n="120" d="100"/>
        </p:scale>
        <p:origin x="-3150" y="7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B26A7-FF9B-478C-AB8B-63D7469D6380}" type="doc">
      <dgm:prSet loTypeId="urn:microsoft.com/office/officeart/2005/8/layout/orgChart1" loCatId="hierarchy" qsTypeId="urn:microsoft.com/office/officeart/2005/8/quickstyle/simple1#1" qsCatId="simple" csTypeId="urn:microsoft.com/office/officeart/2005/8/colors/accent1_2#1" csCatId="accent1" phldr="1"/>
      <dgm:spPr/>
    </dgm:pt>
    <dgm:pt modelId="{C1F1565B-871B-4755-BFC0-26D6A1D09CB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1082 men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with elevated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PSA in 2010</a:t>
          </a:r>
          <a:endParaRPr kumimoji="0" lang="en-GB" b="1" i="0" u="none" strike="noStrike" cap="none" normalizeH="0" baseline="0" dirty="0">
            <a:ln>
              <a:noFill/>
            </a:ln>
            <a:solidFill>
              <a:schemeClr val="tx1"/>
            </a:solidFill>
            <a:effectLst/>
            <a:latin typeface="Verdana" pitchFamily="34" charset="0"/>
          </a:endParaRPr>
        </a:p>
      </dgm:t>
    </dgm:pt>
    <dgm:pt modelId="{39751372-FE7B-493D-96C2-6A1DA4BB0849}" type="parTrans" cxnId="{3896A3A9-D1BD-4680-A08F-B7B76113D43F}">
      <dgm:prSet/>
      <dgm:spPr/>
      <dgm:t>
        <a:bodyPr/>
        <a:lstStyle/>
        <a:p>
          <a:endParaRPr lang="en-US"/>
        </a:p>
      </dgm:t>
    </dgm:pt>
    <dgm:pt modelId="{DAE0339E-8E5A-4F03-A8A4-6BC5EC3EBC66}" type="sibTrans" cxnId="{3896A3A9-D1BD-4680-A08F-B7B76113D43F}">
      <dgm:prSet/>
      <dgm:spPr/>
      <dgm:t>
        <a:bodyPr/>
        <a:lstStyle/>
        <a:p>
          <a:endParaRPr lang="en-US"/>
        </a:p>
      </dgm:t>
    </dgm:pt>
    <dgm:pt modelId="{BE7542F2-8FC1-4CDA-9DEC-7F58B820960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Verdana" pitchFamily="34" charset="0"/>
            </a:rPr>
            <a:t>467 (43%)</a:t>
          </a:r>
          <a:endParaRPr kumimoji="0" lang="en-NZ" b="1" i="0" u="none" strike="noStrike" cap="none" normalizeH="0" baseline="0" dirty="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referred to specialist </a:t>
          </a:r>
          <a:endParaRPr kumimoji="0" lang="en-GB" b="1" i="0" u="none" strike="noStrike" cap="none" normalizeH="0" baseline="0" dirty="0">
            <a:ln>
              <a:noFill/>
            </a:ln>
            <a:solidFill>
              <a:schemeClr val="tx1"/>
            </a:solidFill>
            <a:effectLst/>
            <a:latin typeface="Verdana" pitchFamily="34" charset="0"/>
          </a:endParaRPr>
        </a:p>
      </dgm:t>
    </dgm:pt>
    <dgm:pt modelId="{A6EF4531-51F1-47C8-A517-2BD26E8AE36B}" type="parTrans" cxnId="{4835EE0E-F7CF-43C8-805E-6B0DF0C26D85}">
      <dgm:prSet/>
      <dgm:spPr/>
      <dgm:t>
        <a:bodyPr/>
        <a:lstStyle/>
        <a:p>
          <a:endParaRPr lang="en-US"/>
        </a:p>
      </dgm:t>
    </dgm:pt>
    <dgm:pt modelId="{452C2F9F-70B7-40A3-AE55-A2FD49410993}" type="sibTrans" cxnId="{4835EE0E-F7CF-43C8-805E-6B0DF0C26D85}">
      <dgm:prSet/>
      <dgm:spPr/>
      <dgm:t>
        <a:bodyPr/>
        <a:lstStyle/>
        <a:p>
          <a:endParaRPr lang="en-US"/>
        </a:p>
      </dgm:t>
    </dgm:pt>
    <dgm:pt modelId="{F9337935-8180-48B0-BFEB-6921EBB89D2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165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no biopsy</a:t>
          </a:r>
          <a:endParaRPr kumimoji="0" lang="en-GB" b="1" i="0" u="none" strike="noStrike" cap="none" normalizeH="0" baseline="0" dirty="0">
            <a:ln>
              <a:noFill/>
            </a:ln>
            <a:solidFill>
              <a:schemeClr val="tx1"/>
            </a:solidFill>
            <a:effectLst/>
            <a:latin typeface="Verdana" pitchFamily="34" charset="0"/>
          </a:endParaRPr>
        </a:p>
      </dgm:t>
    </dgm:pt>
    <dgm:pt modelId="{93ED8E17-7190-438C-A96E-6B9B7C8C732A}" type="parTrans" cxnId="{062DC679-4BE7-4E48-BA1A-80D6FB570AE5}">
      <dgm:prSet/>
      <dgm:spPr/>
      <dgm:t>
        <a:bodyPr/>
        <a:lstStyle/>
        <a:p>
          <a:endParaRPr lang="en-US"/>
        </a:p>
      </dgm:t>
    </dgm:pt>
    <dgm:pt modelId="{8C6E6B4E-DF09-4ED2-B3DE-AE9B171919EC}" type="sibTrans" cxnId="{062DC679-4BE7-4E48-BA1A-80D6FB570AE5}">
      <dgm:prSet/>
      <dgm:spPr/>
      <dgm:t>
        <a:bodyPr/>
        <a:lstStyle/>
        <a:p>
          <a:endParaRPr lang="en-US"/>
        </a:p>
      </dgm:t>
    </dgm:pt>
    <dgm:pt modelId="{9BCB80E9-246C-4C45-90AA-A9522BD4707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302 (65%)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had a biopsy</a:t>
          </a:r>
          <a:endParaRPr kumimoji="0" lang="en-GB" b="1" i="0" u="none" strike="noStrike" cap="none" normalizeH="0" baseline="0" dirty="0">
            <a:ln>
              <a:noFill/>
            </a:ln>
            <a:solidFill>
              <a:schemeClr val="tx1"/>
            </a:solidFill>
            <a:effectLst/>
            <a:latin typeface="Verdana" pitchFamily="34" charset="0"/>
          </a:endParaRPr>
        </a:p>
      </dgm:t>
    </dgm:pt>
    <dgm:pt modelId="{02211D72-4E7F-4B07-9EFE-62416DE01480}" type="parTrans" cxnId="{D64D90EC-B597-43A2-B9AB-2F4DDA614F25}">
      <dgm:prSet/>
      <dgm:spPr/>
      <dgm:t>
        <a:bodyPr/>
        <a:lstStyle/>
        <a:p>
          <a:endParaRPr lang="en-US"/>
        </a:p>
      </dgm:t>
    </dgm:pt>
    <dgm:pt modelId="{52306210-8892-4864-A917-B78D6F9281A5}" type="sibTrans" cxnId="{D64D90EC-B597-43A2-B9AB-2F4DDA614F25}">
      <dgm:prSet/>
      <dgm:spPr/>
      <dgm:t>
        <a:bodyPr/>
        <a:lstStyle/>
        <a:p>
          <a:endParaRPr lang="en-US"/>
        </a:p>
      </dgm:t>
    </dgm:pt>
    <dgm:pt modelId="{07C4F6E4-A8C4-4F2F-B51B-2BD467F9B3BD}" type="asst">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139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had negative biopsy</a:t>
          </a:r>
          <a:endParaRPr kumimoji="0" lang="en-GB" b="1" i="0" u="none" strike="noStrike" cap="none" normalizeH="0" baseline="0" dirty="0">
            <a:ln>
              <a:noFill/>
            </a:ln>
            <a:solidFill>
              <a:schemeClr val="tx1"/>
            </a:solidFill>
            <a:effectLst/>
            <a:latin typeface="Verdana" pitchFamily="34" charset="0"/>
          </a:endParaRPr>
        </a:p>
      </dgm:t>
    </dgm:pt>
    <dgm:pt modelId="{67F0DA18-8868-4BA6-AE74-AF3FBF59A8EE}" type="parTrans" cxnId="{36B9CEE2-2B4F-489C-80A8-64790F626A5D}">
      <dgm:prSet/>
      <dgm:spPr/>
      <dgm:t>
        <a:bodyPr/>
        <a:lstStyle/>
        <a:p>
          <a:endParaRPr lang="en-US"/>
        </a:p>
      </dgm:t>
    </dgm:pt>
    <dgm:pt modelId="{2FEC6D87-AA00-42B5-B1A7-1C682B9A54F1}" type="sibTrans" cxnId="{36B9CEE2-2B4F-489C-80A8-64790F626A5D}">
      <dgm:prSet/>
      <dgm:spPr/>
      <dgm:t>
        <a:bodyPr/>
        <a:lstStyle/>
        <a:p>
          <a:endParaRPr lang="en-US"/>
        </a:p>
      </dgm:t>
    </dgm:pt>
    <dgm:pt modelId="{D50E1F3D-43AA-4E28-BF7B-D3E0AAD5E16E}" type="asst">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165 (54%)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had positive biopsy=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 prostate cancer</a:t>
          </a:r>
          <a:endParaRPr kumimoji="0" lang="en-GB" b="1" i="0" u="none" strike="noStrike" cap="none" normalizeH="0" baseline="0" dirty="0">
            <a:ln>
              <a:noFill/>
            </a:ln>
            <a:solidFill>
              <a:schemeClr val="tx1"/>
            </a:solidFill>
            <a:effectLst/>
            <a:latin typeface="Verdana" pitchFamily="34" charset="0"/>
          </a:endParaRPr>
        </a:p>
      </dgm:t>
    </dgm:pt>
    <dgm:pt modelId="{4A50AD5D-69F3-4919-B153-03805F3CB19D}" type="parTrans" cxnId="{17CE24EF-FDC4-4763-A06C-D28C66CB99CC}">
      <dgm:prSet/>
      <dgm:spPr/>
      <dgm:t>
        <a:bodyPr/>
        <a:lstStyle/>
        <a:p>
          <a:endParaRPr lang="en-US"/>
        </a:p>
      </dgm:t>
    </dgm:pt>
    <dgm:pt modelId="{B07A1FBF-1E57-4A5F-B0BD-B8F164199DE0}" type="sibTrans" cxnId="{17CE24EF-FDC4-4763-A06C-D28C66CB99CC}">
      <dgm:prSet/>
      <dgm:spPr/>
      <dgm:t>
        <a:bodyPr/>
        <a:lstStyle/>
        <a:p>
          <a:endParaRPr lang="en-US"/>
        </a:p>
      </dgm:t>
    </dgm:pt>
    <dgm:pt modelId="{68FB616A-4127-4257-BBC4-4B4E10FC593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615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b="1" i="0" u="none" strike="noStrike" cap="none" normalizeH="0" baseline="0" dirty="0">
              <a:ln>
                <a:noFill/>
              </a:ln>
              <a:solidFill>
                <a:schemeClr val="tx1"/>
              </a:solidFill>
              <a:effectLst/>
              <a:latin typeface="Verdana" pitchFamily="34" charset="0"/>
            </a:rPr>
            <a:t>not referred</a:t>
          </a:r>
          <a:endParaRPr kumimoji="0" lang="en-GB" b="1" i="0" u="none" strike="noStrike" cap="none" normalizeH="0" baseline="0" dirty="0">
            <a:ln>
              <a:noFill/>
            </a:ln>
            <a:solidFill>
              <a:schemeClr val="tx1"/>
            </a:solidFill>
            <a:effectLst/>
            <a:latin typeface="Verdana" pitchFamily="34" charset="0"/>
          </a:endParaRPr>
        </a:p>
      </dgm:t>
    </dgm:pt>
    <dgm:pt modelId="{348974C7-AFB1-4A8D-BCCA-84D5D7B9DBF8}" type="parTrans" cxnId="{22D43592-84DF-4251-BF92-A753ED98B838}">
      <dgm:prSet/>
      <dgm:spPr/>
      <dgm:t>
        <a:bodyPr/>
        <a:lstStyle/>
        <a:p>
          <a:endParaRPr lang="en-US"/>
        </a:p>
      </dgm:t>
    </dgm:pt>
    <dgm:pt modelId="{D8E555D3-ED1F-4553-B22A-FC2A7885450B}" type="sibTrans" cxnId="{22D43592-84DF-4251-BF92-A753ED98B838}">
      <dgm:prSet/>
      <dgm:spPr/>
      <dgm:t>
        <a:bodyPr/>
        <a:lstStyle/>
        <a:p>
          <a:endParaRPr lang="en-US"/>
        </a:p>
      </dgm:t>
    </dgm:pt>
    <dgm:pt modelId="{586D2191-2999-4E44-B32A-572E8C0A72D4}" type="pres">
      <dgm:prSet presAssocID="{94DB26A7-FF9B-478C-AB8B-63D7469D6380}" presName="hierChild1" presStyleCnt="0">
        <dgm:presLayoutVars>
          <dgm:orgChart val="1"/>
          <dgm:chPref val="1"/>
          <dgm:dir/>
          <dgm:animOne val="branch"/>
          <dgm:animLvl val="lvl"/>
          <dgm:resizeHandles/>
        </dgm:presLayoutVars>
      </dgm:prSet>
      <dgm:spPr/>
    </dgm:pt>
    <dgm:pt modelId="{6228A439-9CAE-4F76-B086-8FBC46F5A9C3}" type="pres">
      <dgm:prSet presAssocID="{C1F1565B-871B-4755-BFC0-26D6A1D09CB1}" presName="hierRoot1" presStyleCnt="0">
        <dgm:presLayoutVars>
          <dgm:hierBranch/>
        </dgm:presLayoutVars>
      </dgm:prSet>
      <dgm:spPr/>
    </dgm:pt>
    <dgm:pt modelId="{61BFB99A-5C01-4982-9DEE-0D62C10AEFCF}" type="pres">
      <dgm:prSet presAssocID="{C1F1565B-871B-4755-BFC0-26D6A1D09CB1}" presName="rootComposite1" presStyleCnt="0"/>
      <dgm:spPr/>
    </dgm:pt>
    <dgm:pt modelId="{70350E94-7D17-45F6-A3CE-306D448DA1D0}" type="pres">
      <dgm:prSet presAssocID="{C1F1565B-871B-4755-BFC0-26D6A1D09CB1}" presName="rootText1" presStyleLbl="node0" presStyleIdx="0" presStyleCnt="1" custScaleX="203685">
        <dgm:presLayoutVars>
          <dgm:chPref val="3"/>
        </dgm:presLayoutVars>
      </dgm:prSet>
      <dgm:spPr/>
    </dgm:pt>
    <dgm:pt modelId="{C2C5FBC5-58B1-41E4-A4EF-569EB091B9BB}" type="pres">
      <dgm:prSet presAssocID="{C1F1565B-871B-4755-BFC0-26D6A1D09CB1}" presName="rootConnector1" presStyleLbl="node1" presStyleIdx="0" presStyleCnt="0"/>
      <dgm:spPr/>
    </dgm:pt>
    <dgm:pt modelId="{627BCC04-2669-446B-B07B-B80573B8AF3E}" type="pres">
      <dgm:prSet presAssocID="{C1F1565B-871B-4755-BFC0-26D6A1D09CB1}" presName="hierChild2" presStyleCnt="0"/>
      <dgm:spPr/>
    </dgm:pt>
    <dgm:pt modelId="{EE5AA741-DB2C-4DC2-945A-CB1D976E547C}" type="pres">
      <dgm:prSet presAssocID="{A6EF4531-51F1-47C8-A517-2BD26E8AE36B}" presName="Name35" presStyleLbl="parChTrans1D2" presStyleIdx="0" presStyleCnt="2"/>
      <dgm:spPr/>
    </dgm:pt>
    <dgm:pt modelId="{9E163BFA-3E00-41D5-985C-A5B85B51478B}" type="pres">
      <dgm:prSet presAssocID="{BE7542F2-8FC1-4CDA-9DEC-7F58B820960D}" presName="hierRoot2" presStyleCnt="0">
        <dgm:presLayoutVars>
          <dgm:hierBranch/>
        </dgm:presLayoutVars>
      </dgm:prSet>
      <dgm:spPr/>
    </dgm:pt>
    <dgm:pt modelId="{2A78C0E9-489F-4C51-BB60-B7BC77BFB576}" type="pres">
      <dgm:prSet presAssocID="{BE7542F2-8FC1-4CDA-9DEC-7F58B820960D}" presName="rootComposite" presStyleCnt="0"/>
      <dgm:spPr/>
    </dgm:pt>
    <dgm:pt modelId="{0E2AE888-7E6E-44BA-9623-3C93497B5CC3}" type="pres">
      <dgm:prSet presAssocID="{BE7542F2-8FC1-4CDA-9DEC-7F58B820960D}" presName="rootText" presStyleLbl="node2" presStyleIdx="0" presStyleCnt="2" custScaleX="209437">
        <dgm:presLayoutVars>
          <dgm:chPref val="3"/>
        </dgm:presLayoutVars>
      </dgm:prSet>
      <dgm:spPr/>
    </dgm:pt>
    <dgm:pt modelId="{887287C8-A679-4526-B384-6ED825629F9F}" type="pres">
      <dgm:prSet presAssocID="{BE7542F2-8FC1-4CDA-9DEC-7F58B820960D}" presName="rootConnector" presStyleLbl="node2" presStyleIdx="0" presStyleCnt="2"/>
      <dgm:spPr/>
    </dgm:pt>
    <dgm:pt modelId="{842CA97D-F502-4C0B-BDB2-824C5891D5BD}" type="pres">
      <dgm:prSet presAssocID="{BE7542F2-8FC1-4CDA-9DEC-7F58B820960D}" presName="hierChild4" presStyleCnt="0"/>
      <dgm:spPr/>
    </dgm:pt>
    <dgm:pt modelId="{08C2851E-00B9-4DD0-88A5-AF26336DCDC0}" type="pres">
      <dgm:prSet presAssocID="{93ED8E17-7190-438C-A96E-6B9B7C8C732A}" presName="Name35" presStyleLbl="parChTrans1D3" presStyleIdx="0" presStyleCnt="2"/>
      <dgm:spPr/>
    </dgm:pt>
    <dgm:pt modelId="{C7B66A0F-8487-4002-979B-10ED0B7FD842}" type="pres">
      <dgm:prSet presAssocID="{F9337935-8180-48B0-BFEB-6921EBB89D21}" presName="hierRoot2" presStyleCnt="0">
        <dgm:presLayoutVars>
          <dgm:hierBranch val="r"/>
        </dgm:presLayoutVars>
      </dgm:prSet>
      <dgm:spPr/>
    </dgm:pt>
    <dgm:pt modelId="{711B9E13-5DE0-458B-9557-F4020B0AF569}" type="pres">
      <dgm:prSet presAssocID="{F9337935-8180-48B0-BFEB-6921EBB89D21}" presName="rootComposite" presStyleCnt="0"/>
      <dgm:spPr/>
    </dgm:pt>
    <dgm:pt modelId="{F546DCB7-7C00-4736-BB6B-5BB85432FD19}" type="pres">
      <dgm:prSet presAssocID="{F9337935-8180-48B0-BFEB-6921EBB89D21}" presName="rootText" presStyleLbl="node3" presStyleIdx="0" presStyleCnt="2" custScaleX="159626">
        <dgm:presLayoutVars>
          <dgm:chPref val="3"/>
        </dgm:presLayoutVars>
      </dgm:prSet>
      <dgm:spPr/>
    </dgm:pt>
    <dgm:pt modelId="{537C4910-BEA1-4302-B4BC-F4EBCFE4219C}" type="pres">
      <dgm:prSet presAssocID="{F9337935-8180-48B0-BFEB-6921EBB89D21}" presName="rootConnector" presStyleLbl="node3" presStyleIdx="0" presStyleCnt="2"/>
      <dgm:spPr/>
    </dgm:pt>
    <dgm:pt modelId="{EC6B2A70-A40D-46E6-BB62-DC4A5DA7F9B2}" type="pres">
      <dgm:prSet presAssocID="{F9337935-8180-48B0-BFEB-6921EBB89D21}" presName="hierChild4" presStyleCnt="0"/>
      <dgm:spPr/>
    </dgm:pt>
    <dgm:pt modelId="{39DCFFA4-6E66-4CD5-84CF-B78EA069C7E3}" type="pres">
      <dgm:prSet presAssocID="{F9337935-8180-48B0-BFEB-6921EBB89D21}" presName="hierChild5" presStyleCnt="0"/>
      <dgm:spPr/>
    </dgm:pt>
    <dgm:pt modelId="{C709E3DC-C97D-49CB-8486-16B0434C79CF}" type="pres">
      <dgm:prSet presAssocID="{02211D72-4E7F-4B07-9EFE-62416DE01480}" presName="Name35" presStyleLbl="parChTrans1D3" presStyleIdx="1" presStyleCnt="2"/>
      <dgm:spPr/>
    </dgm:pt>
    <dgm:pt modelId="{0E57704E-1CAA-4D88-A5EE-A25EC5854C0F}" type="pres">
      <dgm:prSet presAssocID="{9BCB80E9-246C-4C45-90AA-A9522BD4707A}" presName="hierRoot2" presStyleCnt="0">
        <dgm:presLayoutVars>
          <dgm:hierBranch val="r"/>
        </dgm:presLayoutVars>
      </dgm:prSet>
      <dgm:spPr/>
    </dgm:pt>
    <dgm:pt modelId="{08BDC155-1161-45DF-A323-8068A22929A2}" type="pres">
      <dgm:prSet presAssocID="{9BCB80E9-246C-4C45-90AA-A9522BD4707A}" presName="rootComposite" presStyleCnt="0"/>
      <dgm:spPr/>
    </dgm:pt>
    <dgm:pt modelId="{CC4DD116-6C39-4F8C-8019-5DD2822A153C}" type="pres">
      <dgm:prSet presAssocID="{9BCB80E9-246C-4C45-90AA-A9522BD4707A}" presName="rootText" presStyleLbl="node3" presStyleIdx="1" presStyleCnt="2" custScaleX="189113">
        <dgm:presLayoutVars>
          <dgm:chPref val="3"/>
        </dgm:presLayoutVars>
      </dgm:prSet>
      <dgm:spPr/>
    </dgm:pt>
    <dgm:pt modelId="{4D22F82C-7EE3-4F5D-B859-CD3C7E46DC9E}" type="pres">
      <dgm:prSet presAssocID="{9BCB80E9-246C-4C45-90AA-A9522BD4707A}" presName="rootConnector" presStyleLbl="node3" presStyleIdx="1" presStyleCnt="2"/>
      <dgm:spPr/>
    </dgm:pt>
    <dgm:pt modelId="{CD0C5AAC-B2F1-4218-A1D7-C5E2909F90CE}" type="pres">
      <dgm:prSet presAssocID="{9BCB80E9-246C-4C45-90AA-A9522BD4707A}" presName="hierChild4" presStyleCnt="0"/>
      <dgm:spPr/>
    </dgm:pt>
    <dgm:pt modelId="{7230DE3C-FC3A-4234-A428-42E5AD51FA7A}" type="pres">
      <dgm:prSet presAssocID="{9BCB80E9-246C-4C45-90AA-A9522BD4707A}" presName="hierChild5" presStyleCnt="0"/>
      <dgm:spPr/>
    </dgm:pt>
    <dgm:pt modelId="{30FDA1B2-B294-4969-98FA-99EDA5163774}" type="pres">
      <dgm:prSet presAssocID="{67F0DA18-8868-4BA6-AE74-AF3FBF59A8EE}" presName="Name111" presStyleLbl="parChTrans1D4" presStyleIdx="0" presStyleCnt="2"/>
      <dgm:spPr/>
    </dgm:pt>
    <dgm:pt modelId="{DEF7D179-C916-44A8-9209-1DFF98B3B6A7}" type="pres">
      <dgm:prSet presAssocID="{07C4F6E4-A8C4-4F2F-B51B-2BD467F9B3BD}" presName="hierRoot3" presStyleCnt="0">
        <dgm:presLayoutVars>
          <dgm:hierBranch/>
        </dgm:presLayoutVars>
      </dgm:prSet>
      <dgm:spPr/>
    </dgm:pt>
    <dgm:pt modelId="{961D2B91-2FF8-4F59-A370-F9A0F6DC5EC0}" type="pres">
      <dgm:prSet presAssocID="{07C4F6E4-A8C4-4F2F-B51B-2BD467F9B3BD}" presName="rootComposite3" presStyleCnt="0"/>
      <dgm:spPr/>
    </dgm:pt>
    <dgm:pt modelId="{7BA7A968-24E7-4ABF-A093-1D3C9FE6CDE1}" type="pres">
      <dgm:prSet presAssocID="{07C4F6E4-A8C4-4F2F-B51B-2BD467F9B3BD}" presName="rootText3" presStyleLbl="asst3" presStyleIdx="0" presStyleCnt="2" custScaleX="171542">
        <dgm:presLayoutVars>
          <dgm:chPref val="3"/>
        </dgm:presLayoutVars>
      </dgm:prSet>
      <dgm:spPr/>
    </dgm:pt>
    <dgm:pt modelId="{D8A740A5-DF68-4018-97BB-AB9D037699EB}" type="pres">
      <dgm:prSet presAssocID="{07C4F6E4-A8C4-4F2F-B51B-2BD467F9B3BD}" presName="rootConnector3" presStyleLbl="asst3" presStyleIdx="0" presStyleCnt="2"/>
      <dgm:spPr/>
    </dgm:pt>
    <dgm:pt modelId="{E8330A0D-7B35-49DF-A6B8-41FCCC022517}" type="pres">
      <dgm:prSet presAssocID="{07C4F6E4-A8C4-4F2F-B51B-2BD467F9B3BD}" presName="hierChild6" presStyleCnt="0"/>
      <dgm:spPr/>
    </dgm:pt>
    <dgm:pt modelId="{9A59C8E4-D41A-45C8-ADE3-81B34AAD201D}" type="pres">
      <dgm:prSet presAssocID="{07C4F6E4-A8C4-4F2F-B51B-2BD467F9B3BD}" presName="hierChild7" presStyleCnt="0"/>
      <dgm:spPr/>
    </dgm:pt>
    <dgm:pt modelId="{44FAEFB2-996E-4291-916F-1B5158911CF8}" type="pres">
      <dgm:prSet presAssocID="{4A50AD5D-69F3-4919-B153-03805F3CB19D}" presName="Name111" presStyleLbl="parChTrans1D4" presStyleIdx="1" presStyleCnt="2"/>
      <dgm:spPr/>
    </dgm:pt>
    <dgm:pt modelId="{082BE252-7EA8-48A1-8ACE-86762322391C}" type="pres">
      <dgm:prSet presAssocID="{D50E1F3D-43AA-4E28-BF7B-D3E0AAD5E16E}" presName="hierRoot3" presStyleCnt="0">
        <dgm:presLayoutVars>
          <dgm:hierBranch/>
        </dgm:presLayoutVars>
      </dgm:prSet>
      <dgm:spPr/>
    </dgm:pt>
    <dgm:pt modelId="{6DA2127E-D549-44D0-AF84-7545976D9188}" type="pres">
      <dgm:prSet presAssocID="{D50E1F3D-43AA-4E28-BF7B-D3E0AAD5E16E}" presName="rootComposite3" presStyleCnt="0"/>
      <dgm:spPr/>
    </dgm:pt>
    <dgm:pt modelId="{4852E46B-C9C3-48D9-85E1-3BE3C1FB2951}" type="pres">
      <dgm:prSet presAssocID="{D50E1F3D-43AA-4E28-BF7B-D3E0AAD5E16E}" presName="rootText3" presStyleLbl="asst3" presStyleIdx="1" presStyleCnt="2" custScaleX="193910">
        <dgm:presLayoutVars>
          <dgm:chPref val="3"/>
        </dgm:presLayoutVars>
      </dgm:prSet>
      <dgm:spPr/>
    </dgm:pt>
    <dgm:pt modelId="{5FDD0635-432A-4578-99CD-E88D26213A58}" type="pres">
      <dgm:prSet presAssocID="{D50E1F3D-43AA-4E28-BF7B-D3E0AAD5E16E}" presName="rootConnector3" presStyleLbl="asst3" presStyleIdx="1" presStyleCnt="2"/>
      <dgm:spPr/>
    </dgm:pt>
    <dgm:pt modelId="{DE913B18-E948-45F6-BBE8-017AE3B1B512}" type="pres">
      <dgm:prSet presAssocID="{D50E1F3D-43AA-4E28-BF7B-D3E0AAD5E16E}" presName="hierChild6" presStyleCnt="0"/>
      <dgm:spPr/>
    </dgm:pt>
    <dgm:pt modelId="{FDDEE21A-3E41-4845-B8DC-E03741E70BD0}" type="pres">
      <dgm:prSet presAssocID="{D50E1F3D-43AA-4E28-BF7B-D3E0AAD5E16E}" presName="hierChild7" presStyleCnt="0"/>
      <dgm:spPr/>
    </dgm:pt>
    <dgm:pt modelId="{82219C85-9D06-41FE-8B5E-E21C650F95EA}" type="pres">
      <dgm:prSet presAssocID="{BE7542F2-8FC1-4CDA-9DEC-7F58B820960D}" presName="hierChild5" presStyleCnt="0"/>
      <dgm:spPr/>
    </dgm:pt>
    <dgm:pt modelId="{F7D63CB9-D42D-47B6-B5A4-9D6BBAC3182D}" type="pres">
      <dgm:prSet presAssocID="{348974C7-AFB1-4A8D-BCCA-84D5D7B9DBF8}" presName="Name35" presStyleLbl="parChTrans1D2" presStyleIdx="1" presStyleCnt="2"/>
      <dgm:spPr/>
    </dgm:pt>
    <dgm:pt modelId="{547C157C-C4DC-4824-A5D1-F2A38D7AFAF1}" type="pres">
      <dgm:prSet presAssocID="{68FB616A-4127-4257-BBC4-4B4E10FC5933}" presName="hierRoot2" presStyleCnt="0">
        <dgm:presLayoutVars>
          <dgm:hierBranch/>
        </dgm:presLayoutVars>
      </dgm:prSet>
      <dgm:spPr/>
    </dgm:pt>
    <dgm:pt modelId="{B61B98FC-94B4-4D3D-9F35-0A42CA4918AD}" type="pres">
      <dgm:prSet presAssocID="{68FB616A-4127-4257-BBC4-4B4E10FC5933}" presName="rootComposite" presStyleCnt="0"/>
      <dgm:spPr/>
    </dgm:pt>
    <dgm:pt modelId="{0E5DB9A3-722F-46BD-8A75-49D32996C972}" type="pres">
      <dgm:prSet presAssocID="{68FB616A-4127-4257-BBC4-4B4E10FC5933}" presName="rootText" presStyleLbl="node2" presStyleIdx="1" presStyleCnt="2" custScaleX="114865">
        <dgm:presLayoutVars>
          <dgm:chPref val="3"/>
        </dgm:presLayoutVars>
      </dgm:prSet>
      <dgm:spPr/>
    </dgm:pt>
    <dgm:pt modelId="{7159FA2C-A328-4B99-80AF-1A15944DE0A4}" type="pres">
      <dgm:prSet presAssocID="{68FB616A-4127-4257-BBC4-4B4E10FC5933}" presName="rootConnector" presStyleLbl="node2" presStyleIdx="1" presStyleCnt="2"/>
      <dgm:spPr/>
    </dgm:pt>
    <dgm:pt modelId="{6D1579D5-D18D-434A-A7D8-A83B24A405B2}" type="pres">
      <dgm:prSet presAssocID="{68FB616A-4127-4257-BBC4-4B4E10FC5933}" presName="hierChild4" presStyleCnt="0"/>
      <dgm:spPr/>
    </dgm:pt>
    <dgm:pt modelId="{F185FC39-07FA-4C39-BD8F-74687326A855}" type="pres">
      <dgm:prSet presAssocID="{68FB616A-4127-4257-BBC4-4B4E10FC5933}" presName="hierChild5" presStyleCnt="0"/>
      <dgm:spPr/>
    </dgm:pt>
    <dgm:pt modelId="{A7B4E4A2-DF09-4910-A53D-9AB4E3CBD825}" type="pres">
      <dgm:prSet presAssocID="{C1F1565B-871B-4755-BFC0-26D6A1D09CB1}" presName="hierChild3" presStyleCnt="0"/>
      <dgm:spPr/>
    </dgm:pt>
  </dgm:ptLst>
  <dgm:cxnLst>
    <dgm:cxn modelId="{4835EE0E-F7CF-43C8-805E-6B0DF0C26D85}" srcId="{C1F1565B-871B-4755-BFC0-26D6A1D09CB1}" destId="{BE7542F2-8FC1-4CDA-9DEC-7F58B820960D}" srcOrd="0" destOrd="0" parTransId="{A6EF4531-51F1-47C8-A517-2BD26E8AE36B}" sibTransId="{452C2F9F-70B7-40A3-AE55-A2FD49410993}"/>
    <dgm:cxn modelId="{F78F471A-7B20-4101-BBDE-50FAED7EBBC3}" type="presOf" srcId="{02211D72-4E7F-4B07-9EFE-62416DE01480}" destId="{C709E3DC-C97D-49CB-8486-16B0434C79CF}" srcOrd="0" destOrd="0" presId="urn:microsoft.com/office/officeart/2005/8/layout/orgChart1"/>
    <dgm:cxn modelId="{25FA1E2F-6FAD-44D7-ACD8-1896D010331A}" type="presOf" srcId="{93ED8E17-7190-438C-A96E-6B9B7C8C732A}" destId="{08C2851E-00B9-4DD0-88A5-AF26336DCDC0}" srcOrd="0" destOrd="0" presId="urn:microsoft.com/office/officeart/2005/8/layout/orgChart1"/>
    <dgm:cxn modelId="{86A71036-405B-4E50-A47D-AC32ACA0936A}" type="presOf" srcId="{BE7542F2-8FC1-4CDA-9DEC-7F58B820960D}" destId="{0E2AE888-7E6E-44BA-9623-3C93497B5CC3}" srcOrd="0" destOrd="0" presId="urn:microsoft.com/office/officeart/2005/8/layout/orgChart1"/>
    <dgm:cxn modelId="{E187F85F-33AF-427B-8DF5-89BDDFA4BD54}" type="presOf" srcId="{4A50AD5D-69F3-4919-B153-03805F3CB19D}" destId="{44FAEFB2-996E-4291-916F-1B5158911CF8}" srcOrd="0" destOrd="0" presId="urn:microsoft.com/office/officeart/2005/8/layout/orgChart1"/>
    <dgm:cxn modelId="{B738F544-2CC7-4010-82ED-1A98FB5CEC61}" type="presOf" srcId="{67F0DA18-8868-4BA6-AE74-AF3FBF59A8EE}" destId="{30FDA1B2-B294-4969-98FA-99EDA5163774}" srcOrd="0" destOrd="0" presId="urn:microsoft.com/office/officeart/2005/8/layout/orgChart1"/>
    <dgm:cxn modelId="{D624D965-8A0B-4B2C-B7AA-588481FC52D8}" type="presOf" srcId="{348974C7-AFB1-4A8D-BCCA-84D5D7B9DBF8}" destId="{F7D63CB9-D42D-47B6-B5A4-9D6BBAC3182D}" srcOrd="0" destOrd="0" presId="urn:microsoft.com/office/officeart/2005/8/layout/orgChart1"/>
    <dgm:cxn modelId="{A1967F54-6D58-4D6C-8649-AB6B0F9C5256}" type="presOf" srcId="{D50E1F3D-43AA-4E28-BF7B-D3E0AAD5E16E}" destId="{5FDD0635-432A-4578-99CD-E88D26213A58}" srcOrd="1" destOrd="0" presId="urn:microsoft.com/office/officeart/2005/8/layout/orgChart1"/>
    <dgm:cxn modelId="{589E0B76-4D95-4D4C-9567-DDA9023FF241}" type="presOf" srcId="{F9337935-8180-48B0-BFEB-6921EBB89D21}" destId="{F546DCB7-7C00-4736-BB6B-5BB85432FD19}" srcOrd="0" destOrd="0" presId="urn:microsoft.com/office/officeart/2005/8/layout/orgChart1"/>
    <dgm:cxn modelId="{763F9356-E683-47F5-AE98-7EF019A9E675}" type="presOf" srcId="{D50E1F3D-43AA-4E28-BF7B-D3E0AAD5E16E}" destId="{4852E46B-C9C3-48D9-85E1-3BE3C1FB2951}" srcOrd="0" destOrd="0" presId="urn:microsoft.com/office/officeart/2005/8/layout/orgChart1"/>
    <dgm:cxn modelId="{062DC679-4BE7-4E48-BA1A-80D6FB570AE5}" srcId="{BE7542F2-8FC1-4CDA-9DEC-7F58B820960D}" destId="{F9337935-8180-48B0-BFEB-6921EBB89D21}" srcOrd="0" destOrd="0" parTransId="{93ED8E17-7190-438C-A96E-6B9B7C8C732A}" sibTransId="{8C6E6B4E-DF09-4ED2-B3DE-AE9B171919EC}"/>
    <dgm:cxn modelId="{AC59207B-B7A9-447C-9F6F-A25381EB9970}" type="presOf" srcId="{BE7542F2-8FC1-4CDA-9DEC-7F58B820960D}" destId="{887287C8-A679-4526-B384-6ED825629F9F}" srcOrd="1" destOrd="0" presId="urn:microsoft.com/office/officeart/2005/8/layout/orgChart1"/>
    <dgm:cxn modelId="{9FC5138E-5CFE-4C12-A9C3-22072201059F}" type="presOf" srcId="{9BCB80E9-246C-4C45-90AA-A9522BD4707A}" destId="{4D22F82C-7EE3-4F5D-B859-CD3C7E46DC9E}" srcOrd="1" destOrd="0" presId="urn:microsoft.com/office/officeart/2005/8/layout/orgChart1"/>
    <dgm:cxn modelId="{9C223E8F-F67A-41DE-9BD3-0688CA81CCB8}" type="presOf" srcId="{07C4F6E4-A8C4-4F2F-B51B-2BD467F9B3BD}" destId="{D8A740A5-DF68-4018-97BB-AB9D037699EB}" srcOrd="1" destOrd="0" presId="urn:microsoft.com/office/officeart/2005/8/layout/orgChart1"/>
    <dgm:cxn modelId="{22D43592-84DF-4251-BF92-A753ED98B838}" srcId="{C1F1565B-871B-4755-BFC0-26D6A1D09CB1}" destId="{68FB616A-4127-4257-BBC4-4B4E10FC5933}" srcOrd="1" destOrd="0" parTransId="{348974C7-AFB1-4A8D-BCCA-84D5D7B9DBF8}" sibTransId="{D8E555D3-ED1F-4553-B22A-FC2A7885450B}"/>
    <dgm:cxn modelId="{A8967595-8E3E-470B-ADAC-DCBC624FAFD7}" type="presOf" srcId="{9BCB80E9-246C-4C45-90AA-A9522BD4707A}" destId="{CC4DD116-6C39-4F8C-8019-5DD2822A153C}" srcOrd="0" destOrd="0" presId="urn:microsoft.com/office/officeart/2005/8/layout/orgChart1"/>
    <dgm:cxn modelId="{3896A3A9-D1BD-4680-A08F-B7B76113D43F}" srcId="{94DB26A7-FF9B-478C-AB8B-63D7469D6380}" destId="{C1F1565B-871B-4755-BFC0-26D6A1D09CB1}" srcOrd="0" destOrd="0" parTransId="{39751372-FE7B-493D-96C2-6A1DA4BB0849}" sibTransId="{DAE0339E-8E5A-4F03-A8A4-6BC5EC3EBC66}"/>
    <dgm:cxn modelId="{C91236B4-9C49-4D99-84AD-4780878358A9}" type="presOf" srcId="{07C4F6E4-A8C4-4F2F-B51B-2BD467F9B3BD}" destId="{7BA7A968-24E7-4ABF-A093-1D3C9FE6CDE1}" srcOrd="0" destOrd="0" presId="urn:microsoft.com/office/officeart/2005/8/layout/orgChart1"/>
    <dgm:cxn modelId="{88BF64DC-677D-4260-BB2C-ACE175855E12}" type="presOf" srcId="{A6EF4531-51F1-47C8-A517-2BD26E8AE36B}" destId="{EE5AA741-DB2C-4DC2-945A-CB1D976E547C}" srcOrd="0" destOrd="0" presId="urn:microsoft.com/office/officeart/2005/8/layout/orgChart1"/>
    <dgm:cxn modelId="{449A78DC-B94D-4558-A8FF-77ECE536FC26}" type="presOf" srcId="{68FB616A-4127-4257-BBC4-4B4E10FC5933}" destId="{0E5DB9A3-722F-46BD-8A75-49D32996C972}" srcOrd="0" destOrd="0" presId="urn:microsoft.com/office/officeart/2005/8/layout/orgChart1"/>
    <dgm:cxn modelId="{36B9CEE2-2B4F-489C-80A8-64790F626A5D}" srcId="{9BCB80E9-246C-4C45-90AA-A9522BD4707A}" destId="{07C4F6E4-A8C4-4F2F-B51B-2BD467F9B3BD}" srcOrd="0" destOrd="0" parTransId="{67F0DA18-8868-4BA6-AE74-AF3FBF59A8EE}" sibTransId="{2FEC6D87-AA00-42B5-B1A7-1C682B9A54F1}"/>
    <dgm:cxn modelId="{8FA099E4-B6B5-4E32-B89E-17160BD247BC}" type="presOf" srcId="{C1F1565B-871B-4755-BFC0-26D6A1D09CB1}" destId="{70350E94-7D17-45F6-A3CE-306D448DA1D0}" srcOrd="0" destOrd="0" presId="urn:microsoft.com/office/officeart/2005/8/layout/orgChart1"/>
    <dgm:cxn modelId="{E6B0B5E5-CD10-46DB-B754-F204AE2FFB51}" type="presOf" srcId="{94DB26A7-FF9B-478C-AB8B-63D7469D6380}" destId="{586D2191-2999-4E44-B32A-572E8C0A72D4}" srcOrd="0" destOrd="0" presId="urn:microsoft.com/office/officeart/2005/8/layout/orgChart1"/>
    <dgm:cxn modelId="{31D272E9-F403-4FB8-96A3-549DC7010E24}" type="presOf" srcId="{F9337935-8180-48B0-BFEB-6921EBB89D21}" destId="{537C4910-BEA1-4302-B4BC-F4EBCFE4219C}" srcOrd="1" destOrd="0" presId="urn:microsoft.com/office/officeart/2005/8/layout/orgChart1"/>
    <dgm:cxn modelId="{D64D90EC-B597-43A2-B9AB-2F4DDA614F25}" srcId="{BE7542F2-8FC1-4CDA-9DEC-7F58B820960D}" destId="{9BCB80E9-246C-4C45-90AA-A9522BD4707A}" srcOrd="1" destOrd="0" parTransId="{02211D72-4E7F-4B07-9EFE-62416DE01480}" sibTransId="{52306210-8892-4864-A917-B78D6F9281A5}"/>
    <dgm:cxn modelId="{17CE24EF-FDC4-4763-A06C-D28C66CB99CC}" srcId="{9BCB80E9-246C-4C45-90AA-A9522BD4707A}" destId="{D50E1F3D-43AA-4E28-BF7B-D3E0AAD5E16E}" srcOrd="1" destOrd="0" parTransId="{4A50AD5D-69F3-4919-B153-03805F3CB19D}" sibTransId="{B07A1FBF-1E57-4A5F-B0BD-B8F164199DE0}"/>
    <dgm:cxn modelId="{8C3894F3-66C5-45BA-BF05-83E3751A7AA7}" type="presOf" srcId="{C1F1565B-871B-4755-BFC0-26D6A1D09CB1}" destId="{C2C5FBC5-58B1-41E4-A4EF-569EB091B9BB}" srcOrd="1" destOrd="0" presId="urn:microsoft.com/office/officeart/2005/8/layout/orgChart1"/>
    <dgm:cxn modelId="{9D9E06FD-5D4A-457A-A90A-E43E8E88C123}" type="presOf" srcId="{68FB616A-4127-4257-BBC4-4B4E10FC5933}" destId="{7159FA2C-A328-4B99-80AF-1A15944DE0A4}" srcOrd="1" destOrd="0" presId="urn:microsoft.com/office/officeart/2005/8/layout/orgChart1"/>
    <dgm:cxn modelId="{7D23F05D-7F99-47B3-BF5D-D31BED2556B3}" type="presParOf" srcId="{586D2191-2999-4E44-B32A-572E8C0A72D4}" destId="{6228A439-9CAE-4F76-B086-8FBC46F5A9C3}" srcOrd="0" destOrd="0" presId="urn:microsoft.com/office/officeart/2005/8/layout/orgChart1"/>
    <dgm:cxn modelId="{85A22791-6E58-4426-A242-45448BFE8C6E}" type="presParOf" srcId="{6228A439-9CAE-4F76-B086-8FBC46F5A9C3}" destId="{61BFB99A-5C01-4982-9DEE-0D62C10AEFCF}" srcOrd="0" destOrd="0" presId="urn:microsoft.com/office/officeart/2005/8/layout/orgChart1"/>
    <dgm:cxn modelId="{CF5F5D55-5CF8-44F5-A66B-050811BB4664}" type="presParOf" srcId="{61BFB99A-5C01-4982-9DEE-0D62C10AEFCF}" destId="{70350E94-7D17-45F6-A3CE-306D448DA1D0}" srcOrd="0" destOrd="0" presId="urn:microsoft.com/office/officeart/2005/8/layout/orgChart1"/>
    <dgm:cxn modelId="{BFDA3216-35B2-4146-B2AC-FC292AE034E0}" type="presParOf" srcId="{61BFB99A-5C01-4982-9DEE-0D62C10AEFCF}" destId="{C2C5FBC5-58B1-41E4-A4EF-569EB091B9BB}" srcOrd="1" destOrd="0" presId="urn:microsoft.com/office/officeart/2005/8/layout/orgChart1"/>
    <dgm:cxn modelId="{4B7EEB2E-3662-4A74-AFDB-621452C71FC8}" type="presParOf" srcId="{6228A439-9CAE-4F76-B086-8FBC46F5A9C3}" destId="{627BCC04-2669-446B-B07B-B80573B8AF3E}" srcOrd="1" destOrd="0" presId="urn:microsoft.com/office/officeart/2005/8/layout/orgChart1"/>
    <dgm:cxn modelId="{AD599BD3-298F-40F7-AD85-8D7CB009E271}" type="presParOf" srcId="{627BCC04-2669-446B-B07B-B80573B8AF3E}" destId="{EE5AA741-DB2C-4DC2-945A-CB1D976E547C}" srcOrd="0" destOrd="0" presId="urn:microsoft.com/office/officeart/2005/8/layout/orgChart1"/>
    <dgm:cxn modelId="{994E5C19-47FE-4690-A78F-88D9E4CCFBA5}" type="presParOf" srcId="{627BCC04-2669-446B-B07B-B80573B8AF3E}" destId="{9E163BFA-3E00-41D5-985C-A5B85B51478B}" srcOrd="1" destOrd="0" presId="urn:microsoft.com/office/officeart/2005/8/layout/orgChart1"/>
    <dgm:cxn modelId="{09CD542B-2F8E-418D-98E2-2CB45B70A263}" type="presParOf" srcId="{9E163BFA-3E00-41D5-985C-A5B85B51478B}" destId="{2A78C0E9-489F-4C51-BB60-B7BC77BFB576}" srcOrd="0" destOrd="0" presId="urn:microsoft.com/office/officeart/2005/8/layout/orgChart1"/>
    <dgm:cxn modelId="{660BC7CD-4BE7-4DD6-B478-8BDEE8E4DB3A}" type="presParOf" srcId="{2A78C0E9-489F-4C51-BB60-B7BC77BFB576}" destId="{0E2AE888-7E6E-44BA-9623-3C93497B5CC3}" srcOrd="0" destOrd="0" presId="urn:microsoft.com/office/officeart/2005/8/layout/orgChart1"/>
    <dgm:cxn modelId="{59B95EE6-AC54-4027-9E74-C2F0ED38A4A2}" type="presParOf" srcId="{2A78C0E9-489F-4C51-BB60-B7BC77BFB576}" destId="{887287C8-A679-4526-B384-6ED825629F9F}" srcOrd="1" destOrd="0" presId="urn:microsoft.com/office/officeart/2005/8/layout/orgChart1"/>
    <dgm:cxn modelId="{91A48A06-A3F1-443E-8741-25473F744D04}" type="presParOf" srcId="{9E163BFA-3E00-41D5-985C-A5B85B51478B}" destId="{842CA97D-F502-4C0B-BDB2-824C5891D5BD}" srcOrd="1" destOrd="0" presId="urn:microsoft.com/office/officeart/2005/8/layout/orgChart1"/>
    <dgm:cxn modelId="{9860F5B2-828A-4BF4-BB05-BDC238F899C2}" type="presParOf" srcId="{842CA97D-F502-4C0B-BDB2-824C5891D5BD}" destId="{08C2851E-00B9-4DD0-88A5-AF26336DCDC0}" srcOrd="0" destOrd="0" presId="urn:microsoft.com/office/officeart/2005/8/layout/orgChart1"/>
    <dgm:cxn modelId="{9225A506-2219-4DE3-81F2-C31E17F4A2A9}" type="presParOf" srcId="{842CA97D-F502-4C0B-BDB2-824C5891D5BD}" destId="{C7B66A0F-8487-4002-979B-10ED0B7FD842}" srcOrd="1" destOrd="0" presId="urn:microsoft.com/office/officeart/2005/8/layout/orgChart1"/>
    <dgm:cxn modelId="{3E86FAD4-2EA6-42DC-AF2A-51D162266911}" type="presParOf" srcId="{C7B66A0F-8487-4002-979B-10ED0B7FD842}" destId="{711B9E13-5DE0-458B-9557-F4020B0AF569}" srcOrd="0" destOrd="0" presId="urn:microsoft.com/office/officeart/2005/8/layout/orgChart1"/>
    <dgm:cxn modelId="{83518F03-A14B-4780-AA73-DDE4238CD005}" type="presParOf" srcId="{711B9E13-5DE0-458B-9557-F4020B0AF569}" destId="{F546DCB7-7C00-4736-BB6B-5BB85432FD19}" srcOrd="0" destOrd="0" presId="urn:microsoft.com/office/officeart/2005/8/layout/orgChart1"/>
    <dgm:cxn modelId="{6A2783BE-BF21-401D-8D26-93567D7FDB69}" type="presParOf" srcId="{711B9E13-5DE0-458B-9557-F4020B0AF569}" destId="{537C4910-BEA1-4302-B4BC-F4EBCFE4219C}" srcOrd="1" destOrd="0" presId="urn:microsoft.com/office/officeart/2005/8/layout/orgChart1"/>
    <dgm:cxn modelId="{D613693E-6A97-4AC2-9927-2DACC698C988}" type="presParOf" srcId="{C7B66A0F-8487-4002-979B-10ED0B7FD842}" destId="{EC6B2A70-A40D-46E6-BB62-DC4A5DA7F9B2}" srcOrd="1" destOrd="0" presId="urn:microsoft.com/office/officeart/2005/8/layout/orgChart1"/>
    <dgm:cxn modelId="{F54CEB9B-7314-431E-8FE3-3F9398B2A3C6}" type="presParOf" srcId="{C7B66A0F-8487-4002-979B-10ED0B7FD842}" destId="{39DCFFA4-6E66-4CD5-84CF-B78EA069C7E3}" srcOrd="2" destOrd="0" presId="urn:microsoft.com/office/officeart/2005/8/layout/orgChart1"/>
    <dgm:cxn modelId="{9AD47717-8518-41ED-8DC5-CA59FC03BC2E}" type="presParOf" srcId="{842CA97D-F502-4C0B-BDB2-824C5891D5BD}" destId="{C709E3DC-C97D-49CB-8486-16B0434C79CF}" srcOrd="2" destOrd="0" presId="urn:microsoft.com/office/officeart/2005/8/layout/orgChart1"/>
    <dgm:cxn modelId="{6D9B3F27-7C27-42F3-9F90-0FF3C1F6B18D}" type="presParOf" srcId="{842CA97D-F502-4C0B-BDB2-824C5891D5BD}" destId="{0E57704E-1CAA-4D88-A5EE-A25EC5854C0F}" srcOrd="3" destOrd="0" presId="urn:microsoft.com/office/officeart/2005/8/layout/orgChart1"/>
    <dgm:cxn modelId="{39434718-76F6-4201-8DF9-117C94D9F8FA}" type="presParOf" srcId="{0E57704E-1CAA-4D88-A5EE-A25EC5854C0F}" destId="{08BDC155-1161-45DF-A323-8068A22929A2}" srcOrd="0" destOrd="0" presId="urn:microsoft.com/office/officeart/2005/8/layout/orgChart1"/>
    <dgm:cxn modelId="{3D62D0BF-5FBA-4C6F-B021-0B4489BA1815}" type="presParOf" srcId="{08BDC155-1161-45DF-A323-8068A22929A2}" destId="{CC4DD116-6C39-4F8C-8019-5DD2822A153C}" srcOrd="0" destOrd="0" presId="urn:microsoft.com/office/officeart/2005/8/layout/orgChart1"/>
    <dgm:cxn modelId="{3CA5CD80-332A-4E1E-9BBE-2653445969AF}" type="presParOf" srcId="{08BDC155-1161-45DF-A323-8068A22929A2}" destId="{4D22F82C-7EE3-4F5D-B859-CD3C7E46DC9E}" srcOrd="1" destOrd="0" presId="urn:microsoft.com/office/officeart/2005/8/layout/orgChart1"/>
    <dgm:cxn modelId="{811CA2F9-6489-4C0B-B09C-2EEA85FF7CD2}" type="presParOf" srcId="{0E57704E-1CAA-4D88-A5EE-A25EC5854C0F}" destId="{CD0C5AAC-B2F1-4218-A1D7-C5E2909F90CE}" srcOrd="1" destOrd="0" presId="urn:microsoft.com/office/officeart/2005/8/layout/orgChart1"/>
    <dgm:cxn modelId="{43B75A46-39CD-4A7F-8353-40F73E226E9C}" type="presParOf" srcId="{0E57704E-1CAA-4D88-A5EE-A25EC5854C0F}" destId="{7230DE3C-FC3A-4234-A428-42E5AD51FA7A}" srcOrd="2" destOrd="0" presId="urn:microsoft.com/office/officeart/2005/8/layout/orgChart1"/>
    <dgm:cxn modelId="{9623E0B9-2CE4-4B1C-BC4A-37985B7D64B6}" type="presParOf" srcId="{7230DE3C-FC3A-4234-A428-42E5AD51FA7A}" destId="{30FDA1B2-B294-4969-98FA-99EDA5163774}" srcOrd="0" destOrd="0" presId="urn:microsoft.com/office/officeart/2005/8/layout/orgChart1"/>
    <dgm:cxn modelId="{8B52E213-83C1-4955-8454-29DC151AE850}" type="presParOf" srcId="{7230DE3C-FC3A-4234-A428-42E5AD51FA7A}" destId="{DEF7D179-C916-44A8-9209-1DFF98B3B6A7}" srcOrd="1" destOrd="0" presId="urn:microsoft.com/office/officeart/2005/8/layout/orgChart1"/>
    <dgm:cxn modelId="{8D15C3AD-237C-43EC-B666-7FB0BBFAA3BC}" type="presParOf" srcId="{DEF7D179-C916-44A8-9209-1DFF98B3B6A7}" destId="{961D2B91-2FF8-4F59-A370-F9A0F6DC5EC0}" srcOrd="0" destOrd="0" presId="urn:microsoft.com/office/officeart/2005/8/layout/orgChart1"/>
    <dgm:cxn modelId="{BD61798F-02CB-4D11-81AF-D3D6B8613D94}" type="presParOf" srcId="{961D2B91-2FF8-4F59-A370-F9A0F6DC5EC0}" destId="{7BA7A968-24E7-4ABF-A093-1D3C9FE6CDE1}" srcOrd="0" destOrd="0" presId="urn:microsoft.com/office/officeart/2005/8/layout/orgChart1"/>
    <dgm:cxn modelId="{FDF6D6F9-6303-4BF7-A5F4-166EFFE0FEF7}" type="presParOf" srcId="{961D2B91-2FF8-4F59-A370-F9A0F6DC5EC0}" destId="{D8A740A5-DF68-4018-97BB-AB9D037699EB}" srcOrd="1" destOrd="0" presId="urn:microsoft.com/office/officeart/2005/8/layout/orgChart1"/>
    <dgm:cxn modelId="{C97C797B-65AA-4025-A45C-176D24E6610E}" type="presParOf" srcId="{DEF7D179-C916-44A8-9209-1DFF98B3B6A7}" destId="{E8330A0D-7B35-49DF-A6B8-41FCCC022517}" srcOrd="1" destOrd="0" presId="urn:microsoft.com/office/officeart/2005/8/layout/orgChart1"/>
    <dgm:cxn modelId="{3DB3A38E-52E8-4C31-8F06-456F73A65053}" type="presParOf" srcId="{DEF7D179-C916-44A8-9209-1DFF98B3B6A7}" destId="{9A59C8E4-D41A-45C8-ADE3-81B34AAD201D}" srcOrd="2" destOrd="0" presId="urn:microsoft.com/office/officeart/2005/8/layout/orgChart1"/>
    <dgm:cxn modelId="{3B836F42-5B82-428F-9195-CFE522ED61C2}" type="presParOf" srcId="{7230DE3C-FC3A-4234-A428-42E5AD51FA7A}" destId="{44FAEFB2-996E-4291-916F-1B5158911CF8}" srcOrd="2" destOrd="0" presId="urn:microsoft.com/office/officeart/2005/8/layout/orgChart1"/>
    <dgm:cxn modelId="{625C1853-096B-40AB-9FC7-7EC87EF4A59C}" type="presParOf" srcId="{7230DE3C-FC3A-4234-A428-42E5AD51FA7A}" destId="{082BE252-7EA8-48A1-8ACE-86762322391C}" srcOrd="3" destOrd="0" presId="urn:microsoft.com/office/officeart/2005/8/layout/orgChart1"/>
    <dgm:cxn modelId="{D6C8DE2E-D3A0-47F9-A5E0-D129729AB86F}" type="presParOf" srcId="{082BE252-7EA8-48A1-8ACE-86762322391C}" destId="{6DA2127E-D549-44D0-AF84-7545976D9188}" srcOrd="0" destOrd="0" presId="urn:microsoft.com/office/officeart/2005/8/layout/orgChart1"/>
    <dgm:cxn modelId="{27391CA6-CB30-4D55-8049-84F0442980A5}" type="presParOf" srcId="{6DA2127E-D549-44D0-AF84-7545976D9188}" destId="{4852E46B-C9C3-48D9-85E1-3BE3C1FB2951}" srcOrd="0" destOrd="0" presId="urn:microsoft.com/office/officeart/2005/8/layout/orgChart1"/>
    <dgm:cxn modelId="{DA263891-1714-4D7E-994D-A17712C5C80E}" type="presParOf" srcId="{6DA2127E-D549-44D0-AF84-7545976D9188}" destId="{5FDD0635-432A-4578-99CD-E88D26213A58}" srcOrd="1" destOrd="0" presId="urn:microsoft.com/office/officeart/2005/8/layout/orgChart1"/>
    <dgm:cxn modelId="{56DA13C0-67F6-48FC-B9CB-B350FEBFBD28}" type="presParOf" srcId="{082BE252-7EA8-48A1-8ACE-86762322391C}" destId="{DE913B18-E948-45F6-BBE8-017AE3B1B512}" srcOrd="1" destOrd="0" presId="urn:microsoft.com/office/officeart/2005/8/layout/orgChart1"/>
    <dgm:cxn modelId="{5C076E26-B324-4317-A0CE-29260239A059}" type="presParOf" srcId="{082BE252-7EA8-48A1-8ACE-86762322391C}" destId="{FDDEE21A-3E41-4845-B8DC-E03741E70BD0}" srcOrd="2" destOrd="0" presId="urn:microsoft.com/office/officeart/2005/8/layout/orgChart1"/>
    <dgm:cxn modelId="{1FD4B25A-1091-4B77-92E8-379B07DE9BEC}" type="presParOf" srcId="{9E163BFA-3E00-41D5-985C-A5B85B51478B}" destId="{82219C85-9D06-41FE-8B5E-E21C650F95EA}" srcOrd="2" destOrd="0" presId="urn:microsoft.com/office/officeart/2005/8/layout/orgChart1"/>
    <dgm:cxn modelId="{A5E6EEB0-6244-44C7-AD64-9413ABD0CC67}" type="presParOf" srcId="{627BCC04-2669-446B-B07B-B80573B8AF3E}" destId="{F7D63CB9-D42D-47B6-B5A4-9D6BBAC3182D}" srcOrd="2" destOrd="0" presId="urn:microsoft.com/office/officeart/2005/8/layout/orgChart1"/>
    <dgm:cxn modelId="{EB3D20F6-150C-4D62-B9CD-183C50137EB3}" type="presParOf" srcId="{627BCC04-2669-446B-B07B-B80573B8AF3E}" destId="{547C157C-C4DC-4824-A5D1-F2A38D7AFAF1}" srcOrd="3" destOrd="0" presId="urn:microsoft.com/office/officeart/2005/8/layout/orgChart1"/>
    <dgm:cxn modelId="{15CFCEFE-56CA-4EB6-BF14-A284D42AEBB9}" type="presParOf" srcId="{547C157C-C4DC-4824-A5D1-F2A38D7AFAF1}" destId="{B61B98FC-94B4-4D3D-9F35-0A42CA4918AD}" srcOrd="0" destOrd="0" presId="urn:microsoft.com/office/officeart/2005/8/layout/orgChart1"/>
    <dgm:cxn modelId="{72085B43-BDD7-44F2-B2D6-9540FDB93A0F}" type="presParOf" srcId="{B61B98FC-94B4-4D3D-9F35-0A42CA4918AD}" destId="{0E5DB9A3-722F-46BD-8A75-49D32996C972}" srcOrd="0" destOrd="0" presId="urn:microsoft.com/office/officeart/2005/8/layout/orgChart1"/>
    <dgm:cxn modelId="{6274773F-D3EC-4C31-8945-C6D165408C3A}" type="presParOf" srcId="{B61B98FC-94B4-4D3D-9F35-0A42CA4918AD}" destId="{7159FA2C-A328-4B99-80AF-1A15944DE0A4}" srcOrd="1" destOrd="0" presId="urn:microsoft.com/office/officeart/2005/8/layout/orgChart1"/>
    <dgm:cxn modelId="{BDA49FFB-4C29-4573-BFCC-748C10E6449C}" type="presParOf" srcId="{547C157C-C4DC-4824-A5D1-F2A38D7AFAF1}" destId="{6D1579D5-D18D-434A-A7D8-A83B24A405B2}" srcOrd="1" destOrd="0" presId="urn:microsoft.com/office/officeart/2005/8/layout/orgChart1"/>
    <dgm:cxn modelId="{BF77B454-D120-4FA5-B3C5-77B145E8138B}" type="presParOf" srcId="{547C157C-C4DC-4824-A5D1-F2A38D7AFAF1}" destId="{F185FC39-07FA-4C39-BD8F-74687326A855}" srcOrd="2" destOrd="0" presId="urn:microsoft.com/office/officeart/2005/8/layout/orgChart1"/>
    <dgm:cxn modelId="{AAC045CF-6CA8-4430-A8AD-9D1F7ACF5A3A}" type="presParOf" srcId="{6228A439-9CAE-4F76-B086-8FBC46F5A9C3}" destId="{A7B4E4A2-DF09-4910-A53D-9AB4E3CBD82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63CB9-D42D-47B6-B5A4-9D6BBAC3182D}">
      <dsp:nvSpPr>
        <dsp:cNvPr id="0" name=""/>
        <dsp:cNvSpPr/>
      </dsp:nvSpPr>
      <dsp:spPr>
        <a:xfrm>
          <a:off x="4666490" y="846076"/>
          <a:ext cx="1948126" cy="355070"/>
        </a:xfrm>
        <a:custGeom>
          <a:avLst/>
          <a:gdLst/>
          <a:ahLst/>
          <a:cxnLst/>
          <a:rect l="0" t="0" r="0" b="0"/>
          <a:pathLst>
            <a:path>
              <a:moveTo>
                <a:pt x="0" y="0"/>
              </a:moveTo>
              <a:lnTo>
                <a:pt x="0" y="177535"/>
              </a:lnTo>
              <a:lnTo>
                <a:pt x="1948126" y="177535"/>
              </a:lnTo>
              <a:lnTo>
                <a:pt x="1948126" y="3550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FAEFB2-996E-4291-916F-1B5158911CF8}">
      <dsp:nvSpPr>
        <dsp:cNvPr id="0" name=""/>
        <dsp:cNvSpPr/>
      </dsp:nvSpPr>
      <dsp:spPr>
        <a:xfrm>
          <a:off x="5044901" y="3247027"/>
          <a:ext cx="177535" cy="777772"/>
        </a:xfrm>
        <a:custGeom>
          <a:avLst/>
          <a:gdLst/>
          <a:ahLst/>
          <a:cxnLst/>
          <a:rect l="0" t="0" r="0" b="0"/>
          <a:pathLst>
            <a:path>
              <a:moveTo>
                <a:pt x="0" y="0"/>
              </a:moveTo>
              <a:lnTo>
                <a:pt x="0" y="777772"/>
              </a:lnTo>
              <a:lnTo>
                <a:pt x="177535" y="7777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FDA1B2-B294-4969-98FA-99EDA5163774}">
      <dsp:nvSpPr>
        <dsp:cNvPr id="0" name=""/>
        <dsp:cNvSpPr/>
      </dsp:nvSpPr>
      <dsp:spPr>
        <a:xfrm>
          <a:off x="4867366" y="3247027"/>
          <a:ext cx="177535" cy="777772"/>
        </a:xfrm>
        <a:custGeom>
          <a:avLst/>
          <a:gdLst/>
          <a:ahLst/>
          <a:cxnLst/>
          <a:rect l="0" t="0" r="0" b="0"/>
          <a:pathLst>
            <a:path>
              <a:moveTo>
                <a:pt x="177535" y="0"/>
              </a:moveTo>
              <a:lnTo>
                <a:pt x="177535" y="777772"/>
              </a:lnTo>
              <a:lnTo>
                <a:pt x="0" y="7777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09E3DC-C97D-49CB-8486-16B0434C79CF}">
      <dsp:nvSpPr>
        <dsp:cNvPr id="0" name=""/>
        <dsp:cNvSpPr/>
      </dsp:nvSpPr>
      <dsp:spPr>
        <a:xfrm>
          <a:off x="3517880" y="2046552"/>
          <a:ext cx="1527021" cy="355070"/>
        </a:xfrm>
        <a:custGeom>
          <a:avLst/>
          <a:gdLst/>
          <a:ahLst/>
          <a:cxnLst/>
          <a:rect l="0" t="0" r="0" b="0"/>
          <a:pathLst>
            <a:path>
              <a:moveTo>
                <a:pt x="0" y="0"/>
              </a:moveTo>
              <a:lnTo>
                <a:pt x="0" y="177535"/>
              </a:lnTo>
              <a:lnTo>
                <a:pt x="1527021" y="177535"/>
              </a:lnTo>
              <a:lnTo>
                <a:pt x="1527021" y="3550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C2851E-00B9-4DD0-88A5-AF26336DCDC0}">
      <dsp:nvSpPr>
        <dsp:cNvPr id="0" name=""/>
        <dsp:cNvSpPr/>
      </dsp:nvSpPr>
      <dsp:spPr>
        <a:xfrm>
          <a:off x="1741573" y="2046552"/>
          <a:ext cx="1776306" cy="355070"/>
        </a:xfrm>
        <a:custGeom>
          <a:avLst/>
          <a:gdLst/>
          <a:ahLst/>
          <a:cxnLst/>
          <a:rect l="0" t="0" r="0" b="0"/>
          <a:pathLst>
            <a:path>
              <a:moveTo>
                <a:pt x="1776306" y="0"/>
              </a:moveTo>
              <a:lnTo>
                <a:pt x="1776306" y="177535"/>
              </a:lnTo>
              <a:lnTo>
                <a:pt x="0" y="177535"/>
              </a:lnTo>
              <a:lnTo>
                <a:pt x="0" y="3550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5AA741-DB2C-4DC2-945A-CB1D976E547C}">
      <dsp:nvSpPr>
        <dsp:cNvPr id="0" name=""/>
        <dsp:cNvSpPr/>
      </dsp:nvSpPr>
      <dsp:spPr>
        <a:xfrm>
          <a:off x="3517880" y="846076"/>
          <a:ext cx="1148609" cy="355070"/>
        </a:xfrm>
        <a:custGeom>
          <a:avLst/>
          <a:gdLst/>
          <a:ahLst/>
          <a:cxnLst/>
          <a:rect l="0" t="0" r="0" b="0"/>
          <a:pathLst>
            <a:path>
              <a:moveTo>
                <a:pt x="1148609" y="0"/>
              </a:moveTo>
              <a:lnTo>
                <a:pt x="1148609" y="177535"/>
              </a:lnTo>
              <a:lnTo>
                <a:pt x="0" y="177535"/>
              </a:lnTo>
              <a:lnTo>
                <a:pt x="0" y="3550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350E94-7D17-45F6-A3CE-306D448DA1D0}">
      <dsp:nvSpPr>
        <dsp:cNvPr id="0" name=""/>
        <dsp:cNvSpPr/>
      </dsp:nvSpPr>
      <dsp:spPr>
        <a:xfrm>
          <a:off x="2944526" y="671"/>
          <a:ext cx="3443927" cy="845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1082 men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with elevated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PSA in 2010</a:t>
          </a:r>
          <a:endParaRPr kumimoji="0" lang="en-GB" sz="1700" b="1" i="0" u="none" strike="noStrike" kern="1200" cap="none" normalizeH="0" baseline="0" dirty="0">
            <a:ln>
              <a:noFill/>
            </a:ln>
            <a:solidFill>
              <a:schemeClr val="tx1"/>
            </a:solidFill>
            <a:effectLst/>
            <a:latin typeface="Verdana" pitchFamily="34" charset="0"/>
          </a:endParaRPr>
        </a:p>
      </dsp:txBody>
      <dsp:txXfrm>
        <a:off x="2944526" y="671"/>
        <a:ext cx="3443927" cy="845405"/>
      </dsp:txXfrm>
    </dsp:sp>
    <dsp:sp modelId="{0E2AE888-7E6E-44BA-9623-3C93497B5CC3}">
      <dsp:nvSpPr>
        <dsp:cNvPr id="0" name=""/>
        <dsp:cNvSpPr/>
      </dsp:nvSpPr>
      <dsp:spPr>
        <a:xfrm>
          <a:off x="1747288" y="1201147"/>
          <a:ext cx="3541182" cy="845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a:ln>
                <a:noFill/>
              </a:ln>
              <a:solidFill>
                <a:schemeClr val="tx1"/>
              </a:solidFill>
              <a:effectLst/>
              <a:latin typeface="Verdana" pitchFamily="34" charset="0"/>
            </a:rPr>
            <a:t>467 (43%)</a:t>
          </a:r>
          <a:endParaRPr kumimoji="0" lang="en-NZ" sz="1700" b="1" i="0" u="none" strike="noStrike" kern="1200" cap="none" normalizeH="0" baseline="0" dirty="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referred to specialist </a:t>
          </a:r>
          <a:endParaRPr kumimoji="0" lang="en-GB" sz="1700" b="1" i="0" u="none" strike="noStrike" kern="1200" cap="none" normalizeH="0" baseline="0" dirty="0">
            <a:ln>
              <a:noFill/>
            </a:ln>
            <a:solidFill>
              <a:schemeClr val="tx1"/>
            </a:solidFill>
            <a:effectLst/>
            <a:latin typeface="Verdana" pitchFamily="34" charset="0"/>
          </a:endParaRPr>
        </a:p>
      </dsp:txBody>
      <dsp:txXfrm>
        <a:off x="1747288" y="1201147"/>
        <a:ext cx="3541182" cy="845405"/>
      </dsp:txXfrm>
    </dsp:sp>
    <dsp:sp modelId="{F546DCB7-7C00-4736-BB6B-5BB85432FD19}">
      <dsp:nvSpPr>
        <dsp:cNvPr id="0" name=""/>
        <dsp:cNvSpPr/>
      </dsp:nvSpPr>
      <dsp:spPr>
        <a:xfrm>
          <a:off x="392087" y="2401622"/>
          <a:ext cx="2698973" cy="845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165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no biopsy</a:t>
          </a:r>
          <a:endParaRPr kumimoji="0" lang="en-GB" sz="1700" b="1" i="0" u="none" strike="noStrike" kern="1200" cap="none" normalizeH="0" baseline="0" dirty="0">
            <a:ln>
              <a:noFill/>
            </a:ln>
            <a:solidFill>
              <a:schemeClr val="tx1"/>
            </a:solidFill>
            <a:effectLst/>
            <a:latin typeface="Verdana" pitchFamily="34" charset="0"/>
          </a:endParaRPr>
        </a:p>
      </dsp:txBody>
      <dsp:txXfrm>
        <a:off x="392087" y="2401622"/>
        <a:ext cx="2698973" cy="845405"/>
      </dsp:txXfrm>
    </dsp:sp>
    <dsp:sp modelId="{CC4DD116-6C39-4F8C-8019-5DD2822A153C}">
      <dsp:nvSpPr>
        <dsp:cNvPr id="0" name=""/>
        <dsp:cNvSpPr/>
      </dsp:nvSpPr>
      <dsp:spPr>
        <a:xfrm>
          <a:off x="3446130" y="2401622"/>
          <a:ext cx="3197542" cy="845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302 (65%)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had a biopsy</a:t>
          </a:r>
          <a:endParaRPr kumimoji="0" lang="en-GB" sz="1700" b="1" i="0" u="none" strike="noStrike" kern="1200" cap="none" normalizeH="0" baseline="0" dirty="0">
            <a:ln>
              <a:noFill/>
            </a:ln>
            <a:solidFill>
              <a:schemeClr val="tx1"/>
            </a:solidFill>
            <a:effectLst/>
            <a:latin typeface="Verdana" pitchFamily="34" charset="0"/>
          </a:endParaRPr>
        </a:p>
      </dsp:txBody>
      <dsp:txXfrm>
        <a:off x="3446130" y="2401622"/>
        <a:ext cx="3197542" cy="845405"/>
      </dsp:txXfrm>
    </dsp:sp>
    <dsp:sp modelId="{7BA7A968-24E7-4ABF-A093-1D3C9FE6CDE1}">
      <dsp:nvSpPr>
        <dsp:cNvPr id="0" name=""/>
        <dsp:cNvSpPr/>
      </dsp:nvSpPr>
      <dsp:spPr>
        <a:xfrm>
          <a:off x="1966916" y="3602098"/>
          <a:ext cx="2900450" cy="845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139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had negative biopsy</a:t>
          </a:r>
          <a:endParaRPr kumimoji="0" lang="en-GB" sz="1700" b="1" i="0" u="none" strike="noStrike" kern="1200" cap="none" normalizeH="0" baseline="0" dirty="0">
            <a:ln>
              <a:noFill/>
            </a:ln>
            <a:solidFill>
              <a:schemeClr val="tx1"/>
            </a:solidFill>
            <a:effectLst/>
            <a:latin typeface="Verdana" pitchFamily="34" charset="0"/>
          </a:endParaRPr>
        </a:p>
      </dsp:txBody>
      <dsp:txXfrm>
        <a:off x="1966916" y="3602098"/>
        <a:ext cx="2900450" cy="845405"/>
      </dsp:txXfrm>
    </dsp:sp>
    <dsp:sp modelId="{4852E46B-C9C3-48D9-85E1-3BE3C1FB2951}">
      <dsp:nvSpPr>
        <dsp:cNvPr id="0" name=""/>
        <dsp:cNvSpPr/>
      </dsp:nvSpPr>
      <dsp:spPr>
        <a:xfrm>
          <a:off x="5222437" y="3602098"/>
          <a:ext cx="3278650" cy="845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165 (54%)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had positive biopsy=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 prostate cancer</a:t>
          </a:r>
          <a:endParaRPr kumimoji="0" lang="en-GB" sz="1700" b="1" i="0" u="none" strike="noStrike" kern="1200" cap="none" normalizeH="0" baseline="0" dirty="0">
            <a:ln>
              <a:noFill/>
            </a:ln>
            <a:solidFill>
              <a:schemeClr val="tx1"/>
            </a:solidFill>
            <a:effectLst/>
            <a:latin typeface="Verdana" pitchFamily="34" charset="0"/>
          </a:endParaRPr>
        </a:p>
      </dsp:txBody>
      <dsp:txXfrm>
        <a:off x="5222437" y="3602098"/>
        <a:ext cx="3278650" cy="845405"/>
      </dsp:txXfrm>
    </dsp:sp>
    <dsp:sp modelId="{0E5DB9A3-722F-46BD-8A75-49D32996C972}">
      <dsp:nvSpPr>
        <dsp:cNvPr id="0" name=""/>
        <dsp:cNvSpPr/>
      </dsp:nvSpPr>
      <dsp:spPr>
        <a:xfrm>
          <a:off x="5643541" y="1201147"/>
          <a:ext cx="1942149" cy="845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615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1700" b="1" i="0" u="none" strike="noStrike" kern="1200" cap="none" normalizeH="0" baseline="0" dirty="0">
              <a:ln>
                <a:noFill/>
              </a:ln>
              <a:solidFill>
                <a:schemeClr val="tx1"/>
              </a:solidFill>
              <a:effectLst/>
              <a:latin typeface="Verdana" pitchFamily="34" charset="0"/>
            </a:rPr>
            <a:t>not referred</a:t>
          </a:r>
          <a:endParaRPr kumimoji="0" lang="en-GB" sz="1700" b="1" i="0" u="none" strike="noStrike" kern="1200" cap="none" normalizeH="0" baseline="0" dirty="0">
            <a:ln>
              <a:noFill/>
            </a:ln>
            <a:solidFill>
              <a:schemeClr val="tx1"/>
            </a:solidFill>
            <a:effectLst/>
            <a:latin typeface="Verdana" pitchFamily="34" charset="0"/>
          </a:endParaRPr>
        </a:p>
      </dsp:txBody>
      <dsp:txXfrm>
        <a:off x="5643541" y="1201147"/>
        <a:ext cx="1942149" cy="8454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EA1060-EC34-4B21-B2CA-AE568AF2EAA1}" type="datetimeFigureOut">
              <a:rPr lang="en-NZ" smtClean="0"/>
              <a:pPr/>
              <a:t>18/11/2021</a:t>
            </a:fld>
            <a:endParaRPr lang="en-NZ"/>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A43AC23-0184-45B6-B42B-98CFA85289C3}" type="slidenum">
              <a:rPr lang="en-NZ" smtClean="0"/>
              <a:pPr/>
              <a:t>‹#›</a:t>
            </a:fld>
            <a:endParaRPr lang="en-NZ"/>
          </a:p>
        </p:txBody>
      </p:sp>
    </p:spTree>
    <p:extLst>
      <p:ext uri="{BB962C8B-B14F-4D97-AF65-F5344CB8AC3E}">
        <p14:creationId xmlns:p14="http://schemas.microsoft.com/office/powerpoint/2010/main" val="338522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F5C513-E85A-40A7-AFD0-35FEFA73FC32}" type="datetimeFigureOut">
              <a:rPr lang="en-NZ" smtClean="0"/>
              <a:pPr/>
              <a:t>18/11/2021</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761F012-6610-44FD-969C-BC6F65B32F53}" type="slidenum">
              <a:rPr lang="en-NZ" smtClean="0"/>
              <a:pPr/>
              <a:t>‹#›</a:t>
            </a:fld>
            <a:endParaRPr lang="en-NZ"/>
          </a:p>
        </p:txBody>
      </p:sp>
    </p:spTree>
    <p:extLst>
      <p:ext uri="{BB962C8B-B14F-4D97-AF65-F5344CB8AC3E}">
        <p14:creationId xmlns:p14="http://schemas.microsoft.com/office/powerpoint/2010/main" val="289560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NZ" dirty="0"/>
              <a:t>University of Waikato – new University rapidly rising up the rankings</a:t>
            </a:r>
          </a:p>
          <a:p>
            <a:r>
              <a:rPr lang="en-NZ" dirty="0"/>
              <a:t>Manages large programmes across many different fields (environment, education, IT </a:t>
            </a:r>
            <a:r>
              <a:rPr lang="en-NZ" dirty="0" err="1"/>
              <a:t>etc</a:t>
            </a:r>
            <a:r>
              <a:rPr lang="en-NZ" dirty="0"/>
              <a:t>)</a:t>
            </a:r>
          </a:p>
        </p:txBody>
      </p:sp>
      <p:sp>
        <p:nvSpPr>
          <p:cNvPr id="4" name="Slide Number Placeholder 3"/>
          <p:cNvSpPr>
            <a:spLocks noGrp="1"/>
          </p:cNvSpPr>
          <p:nvPr>
            <p:ph type="sldNum" sz="quarter" idx="10"/>
          </p:nvPr>
        </p:nvSpPr>
        <p:spPr/>
        <p:txBody>
          <a:bodyPr/>
          <a:lstStyle/>
          <a:p>
            <a:fld id="{AE807CFA-88BE-48B4-AB27-4EDB6644EE8D}" type="slidenum">
              <a:rPr lang="en-NZ" smtClean="0">
                <a:solidFill>
                  <a:prstClr val="black"/>
                </a:solidFill>
              </a:rPr>
              <a:pPr/>
              <a:t>1</a:t>
            </a:fld>
            <a:endParaRPr lang="en-NZ">
              <a:solidFill>
                <a:prstClr val="black"/>
              </a:solidFill>
            </a:endParaRPr>
          </a:p>
        </p:txBody>
      </p:sp>
    </p:spTree>
    <p:extLst>
      <p:ext uri="{BB962C8B-B14F-4D97-AF65-F5344CB8AC3E}">
        <p14:creationId xmlns:p14="http://schemas.microsoft.com/office/powerpoint/2010/main" val="395273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1.4.3.1.</a:t>
            </a:r>
          </a:p>
        </p:txBody>
      </p:sp>
    </p:spTree>
    <p:extLst>
      <p:ext uri="{BB962C8B-B14F-4D97-AF65-F5344CB8AC3E}">
        <p14:creationId xmlns:p14="http://schemas.microsoft.com/office/powerpoint/2010/main" val="327025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dirty="0">
                <a:latin typeface="+mn-lt"/>
              </a:rPr>
              <a:t>Stage IV cancers have spread to lymph nodes or other parts of the body such as the bladder, rectum, bones, liver or lungs. Metastatic prostate cancer is often found in the bones. Gleason scores range from 2 to 10.</a:t>
            </a:r>
            <a:endParaRPr lang="en-US" dirty="0">
              <a:latin typeface="+mn-lt"/>
            </a:endParaRPr>
          </a:p>
          <a:p>
            <a:pPr>
              <a:defRPr/>
            </a:pPr>
            <a:endParaRPr 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5410D55-3DF9-4263-B41E-F55B5A9622DA}"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Tree>
    <p:extLst>
      <p:ext uri="{BB962C8B-B14F-4D97-AF65-F5344CB8AC3E}">
        <p14:creationId xmlns:p14="http://schemas.microsoft.com/office/powerpoint/2010/main" val="130292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B36937F-C64A-4DE3-90DF-C2B9ACEC73CC}" type="slidenum">
              <a:rPr lang="en-US" altLang="en-US" sz="1200"/>
              <a:pPr/>
              <a:t>13</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a:latin typeface="Times" panose="02020603050405020304" pitchFamily="18" charset="0"/>
                <a:ea typeface="Gulim" pitchFamily="34" charset="-127"/>
              </a:rPr>
              <a:t>The estimated proportion of men aged 40+ years not residing in MUA in the Midland Cancer Network region is 49.3%. </a:t>
            </a:r>
            <a:r>
              <a:rPr lang="en-NZ" altLang="en-US">
                <a:latin typeface="Times" panose="02020603050405020304" pitchFamily="18" charset="0"/>
              </a:rPr>
              <a:t>Māori men aged 40+ yrs in Midland: </a:t>
            </a:r>
            <a:endParaRPr lang="en-GB" altLang="en-US">
              <a:latin typeface="Times" panose="02020603050405020304" pitchFamily="18" charset="0"/>
            </a:endParaRPr>
          </a:p>
        </p:txBody>
      </p:sp>
    </p:spTree>
    <p:extLst>
      <p:ext uri="{BB962C8B-B14F-4D97-AF65-F5344CB8AC3E}">
        <p14:creationId xmlns:p14="http://schemas.microsoft.com/office/powerpoint/2010/main" val="44910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AB89D16-85CC-4A80-BF20-ED45FC578E9E}" type="slidenum">
              <a:rPr lang="en-US" altLang="en-US"/>
              <a:pPr/>
              <a:t>17</a:t>
            </a:fld>
            <a:endParaRPr lang="en-US" altLang="en-US"/>
          </a:p>
        </p:txBody>
      </p:sp>
      <p:sp>
        <p:nvSpPr>
          <p:cNvPr id="646146" name="Slide Image Placeholder 1"/>
          <p:cNvSpPr>
            <a:spLocks noGrp="1" noRot="1" noChangeAspect="1" noTextEdit="1"/>
          </p:cNvSpPr>
          <p:nvPr>
            <p:ph type="sldImg"/>
          </p:nvPr>
        </p:nvSpPr>
        <p:spPr>
          <a:ln/>
        </p:spPr>
      </p:sp>
      <p:sp>
        <p:nvSpPr>
          <p:cNvPr id="646147" name="Notes Placeholder 2"/>
          <p:cNvSpPr>
            <a:spLocks noGrp="1"/>
          </p:cNvSpPr>
          <p:nvPr>
            <p:ph type="body" idx="1"/>
          </p:nvPr>
        </p:nvSpPr>
        <p:spPr/>
        <p:txBody>
          <a:bodyPr/>
          <a:lstStyle/>
          <a:p>
            <a:endParaRPr lang="en-NZ" altLang="en-US"/>
          </a:p>
        </p:txBody>
      </p:sp>
      <p:sp>
        <p:nvSpPr>
          <p:cNvPr id="64614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9F70BB83-5814-4897-927C-87107E49B41D}" type="slidenum">
              <a:rPr lang="en-US" altLang="en-US" sz="1200" b="0"/>
              <a:pPr algn="r"/>
              <a:t>17</a:t>
            </a:fld>
            <a:endParaRPr lang="en-US" altLang="en-US" sz="1200" b="0"/>
          </a:p>
        </p:txBody>
      </p:sp>
    </p:spTree>
    <p:extLst>
      <p:ext uri="{BB962C8B-B14F-4D97-AF65-F5344CB8AC3E}">
        <p14:creationId xmlns:p14="http://schemas.microsoft.com/office/powerpoint/2010/main" val="205951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756F03-ECAF-46CF-861E-C5070F14014C}"/>
              </a:ext>
            </a:extLst>
          </p:cNvPr>
          <p:cNvSpPr>
            <a:spLocks noGrp="1" noChangeArrowheads="1"/>
          </p:cNvSpPr>
          <p:nvPr>
            <p:ph type="sldNum" sz="quarter" idx="5"/>
          </p:nvPr>
        </p:nvSpPr>
        <p:spPr>
          <a:ln/>
        </p:spPr>
        <p:txBody>
          <a:bodyPr/>
          <a:lstStyle/>
          <a:p>
            <a:fld id="{F3695017-556F-4956-980E-441968371EDE}" type="slidenum">
              <a:rPr lang="en-US" altLang="en-US"/>
              <a:pPr/>
              <a:t>23</a:t>
            </a:fld>
            <a:endParaRPr lang="en-US" altLang="en-US"/>
          </a:p>
        </p:txBody>
      </p:sp>
      <p:sp>
        <p:nvSpPr>
          <p:cNvPr id="133122" name="Rectangle 2">
            <a:extLst>
              <a:ext uri="{FF2B5EF4-FFF2-40B4-BE49-F238E27FC236}">
                <a16:creationId xmlns:a16="http://schemas.microsoft.com/office/drawing/2014/main" id="{7B2AF9CE-3A32-4EAC-84E0-3E247F7EF95A}"/>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C1539AE0-5269-4C17-983E-199C075103EB}"/>
              </a:ext>
            </a:extLst>
          </p:cNvPr>
          <p:cNvSpPr>
            <a:spLocks noGrp="1" noChangeArrowheads="1"/>
          </p:cNvSpPr>
          <p:nvPr>
            <p:ph type="body" idx="1"/>
          </p:nvPr>
        </p:nvSpPr>
        <p:spPr/>
        <p:txBody>
          <a:bodyPr/>
          <a:lstStyle/>
          <a:p>
            <a:pPr marL="228600" indent="-228600"/>
            <a:r>
              <a:rPr lang="en-NZ" altLang="en-US" sz="1300">
                <a:latin typeface="Arial Mäori" pitchFamily="34" charset="0"/>
              </a:rPr>
              <a:t>In 2003, the National Health Committee issued criteria to assess screening programmes:</a:t>
            </a:r>
          </a:p>
          <a:p>
            <a:pPr marL="228600" indent="-228600">
              <a:buFontTx/>
              <a:buChar char="•"/>
            </a:pPr>
            <a:r>
              <a:rPr lang="en-NZ" altLang="en-US" sz="1300">
                <a:latin typeface="Arial Mäori" pitchFamily="34" charset="0"/>
              </a:rPr>
              <a:t>The condition is a suitable candidate from screening</a:t>
            </a:r>
          </a:p>
          <a:p>
            <a:pPr marL="228600" indent="-228600">
              <a:buFontTx/>
              <a:buChar char="•"/>
            </a:pPr>
            <a:r>
              <a:rPr lang="en-NZ" altLang="en-US" sz="1300">
                <a:latin typeface="Arial Mäori" pitchFamily="34" charset="0"/>
              </a:rPr>
              <a:t>There is a suitable test</a:t>
            </a:r>
          </a:p>
          <a:p>
            <a:pPr marL="228600" indent="-228600">
              <a:buFontTx/>
              <a:buChar char="•"/>
            </a:pPr>
            <a:r>
              <a:rPr lang="en-NZ" altLang="en-US" sz="1300">
                <a:latin typeface="Arial Mäori" pitchFamily="34" charset="0"/>
              </a:rPr>
              <a:t>There is an effective and accessible treatment or intervention for the condition identified through early detection</a:t>
            </a:r>
          </a:p>
          <a:p>
            <a:pPr marL="228600" indent="-228600">
              <a:buFontTx/>
              <a:buChar char="•"/>
            </a:pPr>
            <a:r>
              <a:rPr lang="en-NZ" altLang="en-US" sz="1300">
                <a:latin typeface="Arial Mäori" pitchFamily="34" charset="0"/>
              </a:rPr>
              <a:t>There is high quality evidence, ideally from randomised controlled trials, that a screening programme is effective in reducing morbidity or mortality</a:t>
            </a:r>
          </a:p>
          <a:p>
            <a:pPr marL="228600" indent="-228600">
              <a:buFontTx/>
              <a:buChar char="•"/>
            </a:pPr>
            <a:r>
              <a:rPr lang="en-NZ" altLang="en-US" sz="1300">
                <a:latin typeface="Arial Mäori" pitchFamily="34" charset="0"/>
              </a:rPr>
              <a:t>The potential benefit should outweigh the potential harm</a:t>
            </a:r>
          </a:p>
          <a:p>
            <a:pPr marL="228600" indent="-228600">
              <a:buFontTx/>
              <a:buChar char="•"/>
            </a:pPr>
            <a:r>
              <a:rPr lang="en-NZ" altLang="en-US" sz="1300">
                <a:latin typeface="Arial Mäori" pitchFamily="34" charset="0"/>
              </a:rPr>
              <a:t>The health care system will be capable of supporting all necessary elements of the screening pathway, including diagnosis, follow-up and programme evaluation</a:t>
            </a:r>
          </a:p>
          <a:p>
            <a:pPr marL="228600" indent="-228600">
              <a:buFontTx/>
              <a:buChar char="•"/>
            </a:pPr>
            <a:r>
              <a:rPr lang="en-NZ" altLang="en-US" sz="1300">
                <a:latin typeface="Arial Mäori" pitchFamily="34" charset="0"/>
              </a:rPr>
              <a:t>There is consideration of social and ethical issues</a:t>
            </a:r>
          </a:p>
          <a:p>
            <a:pPr marL="228600" indent="-228600">
              <a:buFontTx/>
              <a:buChar char="•"/>
            </a:pPr>
            <a:r>
              <a:rPr lang="en-NZ" altLang="en-US" sz="1300">
                <a:latin typeface="Arial Mäori" pitchFamily="34" charset="0"/>
              </a:rPr>
              <a:t>There is consideration of cost-benefit issues</a:t>
            </a:r>
          </a:p>
          <a:p>
            <a:pPr marL="228600" indent="-228600"/>
            <a:endParaRPr lang="en-NZ" altLang="en-US"/>
          </a:p>
          <a:p>
            <a:pPr marL="228600" indent="-228600"/>
            <a:r>
              <a:rPr lang="en-NZ" altLang="en-US"/>
              <a:t>NSAC is currently in discussions with the National Health Committee over the possible refreshing of the criteria to ensure their continued applicability to future screening activity.</a:t>
            </a:r>
          </a:p>
        </p:txBody>
      </p:sp>
    </p:spTree>
    <p:extLst>
      <p:ext uri="{BB962C8B-B14F-4D97-AF65-F5344CB8AC3E}">
        <p14:creationId xmlns:p14="http://schemas.microsoft.com/office/powerpoint/2010/main" val="113504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a:t>Answer to question 5.What age should I start getting PSA tests? Should I get these done till I die?(click) There is no evidence to support screening after the age of 70 years. Probably not much point unless you are guaranteed to live more than 11 years. Probably not much point if you are not prepared to risk treatment . Certainly  we know there are considerable complication associated with treatment. This why the urologists wont normally </a:t>
            </a:r>
            <a:r>
              <a:rPr lang="en-NZ" sz="800"/>
              <a:t>GPs </a:t>
            </a:r>
            <a:r>
              <a:rPr lang="en-NZ" sz="800">
                <a:solidFill>
                  <a:srgbClr val="FF0000"/>
                </a:solidFill>
              </a:rPr>
              <a:t>as we are sure you are aware vary in their approach </a:t>
            </a:r>
            <a:r>
              <a:rPr lang="en-NZ"/>
              <a:t> biopsy if you don’t have symptoms and your prostate feels normal. Probably not worth getting one between 40 and 50  unless you have a family history of prostate cancer. Possibly worth it if you are between 50 and 70 years but need to discuss with your GP or at least someone who can explain individualized risk and benefits and risks of testing.</a:t>
            </a:r>
          </a:p>
          <a:p>
            <a:pPr>
              <a:spcBef>
                <a:spcPct val="0"/>
              </a:spcBef>
            </a:pPr>
            <a:endParaRPr lang="en-NZ"/>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288E0E-E248-429A-A937-BC437808A166}" type="slidenum">
              <a:rPr lang="en-NZ"/>
              <a:pPr fontAlgn="base">
                <a:spcBef>
                  <a:spcPct val="0"/>
                </a:spcBef>
                <a:spcAft>
                  <a:spcPct val="0"/>
                </a:spcAft>
              </a:pPr>
              <a:t>53</a:t>
            </a:fld>
            <a:endParaRPr lang="en-NZ"/>
          </a:p>
        </p:txBody>
      </p:sp>
    </p:spTree>
    <p:extLst>
      <p:ext uri="{BB962C8B-B14F-4D97-AF65-F5344CB8AC3E}">
        <p14:creationId xmlns:p14="http://schemas.microsoft.com/office/powerpoint/2010/main" val="225351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28866" y="449827"/>
            <a:ext cx="8066049" cy="559900"/>
          </a:xfrm>
          <a:prstGeom prst="rect">
            <a:avLst/>
          </a:prstGeom>
        </p:spPr>
        <p:txBody>
          <a:bodyPr vert="horz" lIns="91440" tIns="45720" rIns="91440" bIns="45720" rtlCol="0" anchor="ctr">
            <a:noAutofit/>
          </a:bodyPr>
          <a:lstStyle>
            <a:lvl1pPr>
              <a:lnSpc>
                <a:spcPct val="100000"/>
              </a:lnSpc>
              <a:defRPr/>
            </a:lvl1pPr>
          </a:lstStyle>
          <a:p>
            <a:r>
              <a:rPr lang="en-US" dirty="0"/>
              <a:t>Click to edit Master title style</a:t>
            </a:r>
            <a:endParaRPr lang="en-NZ" dirty="0"/>
          </a:p>
        </p:txBody>
      </p:sp>
      <p:sp>
        <p:nvSpPr>
          <p:cNvPr id="7" name="Text Placeholder 6"/>
          <p:cNvSpPr>
            <a:spLocks noGrp="1"/>
          </p:cNvSpPr>
          <p:nvPr>
            <p:ph type="body" sz="quarter" idx="10"/>
          </p:nvPr>
        </p:nvSpPr>
        <p:spPr>
          <a:xfrm>
            <a:off x="428046" y="1030117"/>
            <a:ext cx="8067025" cy="489155"/>
          </a:xfrm>
          <a:prstGeom prst="rect">
            <a:avLst/>
          </a:prstGeom>
        </p:spPr>
        <p:txBody>
          <a:bodyPr anchor="ctr"/>
          <a:lstStyle>
            <a:lvl1pPr>
              <a:lnSpc>
                <a:spcPct val="100000"/>
              </a:lnSpc>
              <a:defRPr sz="16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09738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7918-081D-422F-8B79-399620F92A05}"/>
              </a:ext>
            </a:extLst>
          </p:cNvPr>
          <p:cNvSpPr>
            <a:spLocks noGrp="1"/>
          </p:cNvSpPr>
          <p:nvPr>
            <p:ph type="title"/>
          </p:nvPr>
        </p:nvSpPr>
        <p:spPr>
          <a:xfrm>
            <a:off x="912284" y="188913"/>
            <a:ext cx="10363200" cy="1143000"/>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B95D598-DC0A-4CBA-90E3-EC645421DD6F}"/>
              </a:ext>
            </a:extLst>
          </p:cNvPr>
          <p:cNvSpPr>
            <a:spLocks noGrp="1"/>
          </p:cNvSpPr>
          <p:nvPr>
            <p:ph type="body" sz="half" idx="1"/>
          </p:nvPr>
        </p:nvSpPr>
        <p:spPr>
          <a:xfrm>
            <a:off x="912284" y="14843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Media Placeholder 3">
            <a:extLst>
              <a:ext uri="{FF2B5EF4-FFF2-40B4-BE49-F238E27FC236}">
                <a16:creationId xmlns:a16="http://schemas.microsoft.com/office/drawing/2014/main" id="{8993CADC-C098-4678-A67F-E3531425E9DB}"/>
              </a:ext>
            </a:extLst>
          </p:cNvPr>
          <p:cNvSpPr>
            <a:spLocks noGrp="1"/>
          </p:cNvSpPr>
          <p:nvPr>
            <p:ph type="media" sz="half" idx="2"/>
          </p:nvPr>
        </p:nvSpPr>
        <p:spPr>
          <a:xfrm>
            <a:off x="6195484" y="1484313"/>
            <a:ext cx="5080000" cy="4114800"/>
          </a:xfrm>
        </p:spPr>
        <p:txBody>
          <a:bodyPr/>
          <a:lstStyle/>
          <a:p>
            <a:endParaRPr lang="en-NZ"/>
          </a:p>
        </p:txBody>
      </p:sp>
      <p:sp>
        <p:nvSpPr>
          <p:cNvPr id="5" name="Date Placeholder 4">
            <a:extLst>
              <a:ext uri="{FF2B5EF4-FFF2-40B4-BE49-F238E27FC236}">
                <a16:creationId xmlns:a16="http://schemas.microsoft.com/office/drawing/2014/main" id="{5307E660-26F3-41A9-935D-B97F75410B7A}"/>
              </a:ext>
            </a:extLst>
          </p:cNvPr>
          <p:cNvSpPr>
            <a:spLocks noGrp="1"/>
          </p:cNvSpPr>
          <p:nvPr>
            <p:ph type="dt" sz="half" idx="10"/>
          </p:nvPr>
        </p:nvSpPr>
        <p:spPr>
          <a:xfrm>
            <a:off x="914400" y="6248400"/>
            <a:ext cx="2540000" cy="457200"/>
          </a:xfrm>
        </p:spPr>
        <p:txBody>
          <a:bodyPr/>
          <a:lstStyle>
            <a:lvl1pPr>
              <a:defRPr/>
            </a:lvl1pPr>
          </a:lstStyle>
          <a:p>
            <a:endParaRPr lang="en-AU" altLang="en-AU"/>
          </a:p>
        </p:txBody>
      </p:sp>
      <p:sp>
        <p:nvSpPr>
          <p:cNvPr id="6" name="Footer Placeholder 5">
            <a:extLst>
              <a:ext uri="{FF2B5EF4-FFF2-40B4-BE49-F238E27FC236}">
                <a16:creationId xmlns:a16="http://schemas.microsoft.com/office/drawing/2014/main" id="{B5E8DF7C-CAEC-41C5-940C-107AD720273C}"/>
              </a:ext>
            </a:extLst>
          </p:cNvPr>
          <p:cNvSpPr>
            <a:spLocks noGrp="1"/>
          </p:cNvSpPr>
          <p:nvPr>
            <p:ph type="ftr" sz="quarter" idx="11"/>
          </p:nvPr>
        </p:nvSpPr>
        <p:spPr>
          <a:xfrm>
            <a:off x="4165600" y="6248400"/>
            <a:ext cx="3860800" cy="457200"/>
          </a:xfrm>
        </p:spPr>
        <p:txBody>
          <a:bodyPr/>
          <a:lstStyle>
            <a:lvl1pPr>
              <a:defRPr/>
            </a:lvl1pPr>
          </a:lstStyle>
          <a:p>
            <a:endParaRPr lang="en-AU" altLang="en-AU"/>
          </a:p>
        </p:txBody>
      </p:sp>
      <p:sp>
        <p:nvSpPr>
          <p:cNvPr id="7" name="Slide Number Placeholder 6">
            <a:extLst>
              <a:ext uri="{FF2B5EF4-FFF2-40B4-BE49-F238E27FC236}">
                <a16:creationId xmlns:a16="http://schemas.microsoft.com/office/drawing/2014/main" id="{CF0761E8-E149-4D70-87E4-ABE53E5C4C69}"/>
              </a:ext>
            </a:extLst>
          </p:cNvPr>
          <p:cNvSpPr>
            <a:spLocks noGrp="1"/>
          </p:cNvSpPr>
          <p:nvPr>
            <p:ph type="sldNum" sz="quarter" idx="12"/>
          </p:nvPr>
        </p:nvSpPr>
        <p:spPr>
          <a:xfrm>
            <a:off x="8737600" y="6248400"/>
            <a:ext cx="2540000" cy="457200"/>
          </a:xfrm>
        </p:spPr>
        <p:txBody>
          <a:bodyPr/>
          <a:lstStyle>
            <a:lvl1pPr>
              <a:defRPr/>
            </a:lvl1pPr>
          </a:lstStyle>
          <a:p>
            <a:fld id="{81EE0E5E-42A4-4A8D-B494-76437325BFF2}" type="slidenum">
              <a:rPr lang="en-AU" altLang="en-AU"/>
              <a:pPr/>
              <a:t>‹#›</a:t>
            </a:fld>
            <a:endParaRPr lang="en-AU" altLang="en-AU"/>
          </a:p>
        </p:txBody>
      </p:sp>
    </p:spTree>
    <p:extLst>
      <p:ext uri="{BB962C8B-B14F-4D97-AF65-F5344CB8AC3E}">
        <p14:creationId xmlns:p14="http://schemas.microsoft.com/office/powerpoint/2010/main" val="152980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72A373BC-93BE-4911-8C9E-5DE9984A6AE1}"/>
              </a:ext>
            </a:extLst>
          </p:cNvPr>
          <p:cNvSpPr/>
          <p:nvPr userDrawn="1"/>
        </p:nvSpPr>
        <p:spPr>
          <a:xfrm>
            <a:off x="267854" y="5793509"/>
            <a:ext cx="2964873" cy="995218"/>
          </a:xfrm>
          <a:prstGeom prst="rect">
            <a:avLst/>
          </a:prstGeom>
          <a:solidFill>
            <a:srgbClr val="F9A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0017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1180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434248"/>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31397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4631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46049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6049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287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3819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20583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38191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20583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95923" y="1"/>
            <a:ext cx="11189676" cy="915985"/>
          </a:xfrm>
        </p:spPr>
        <p:txBody>
          <a:bodyPr/>
          <a:lstStyle/>
          <a:p>
            <a:r>
              <a:rPr lang="en-US" dirty="0"/>
              <a:t>Click to edit Master title style</a:t>
            </a:r>
          </a:p>
        </p:txBody>
      </p:sp>
    </p:spTree>
    <p:extLst>
      <p:ext uri="{BB962C8B-B14F-4D97-AF65-F5344CB8AC3E}">
        <p14:creationId xmlns:p14="http://schemas.microsoft.com/office/powerpoint/2010/main" val="139227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8740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398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43082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662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1685"/>
            <a:ext cx="10363200" cy="2387600"/>
          </a:xfr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408136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17272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434248"/>
            <a:ext cx="10515600" cy="2852737"/>
          </a:xfrm>
        </p:spPr>
        <p:txBody>
          <a:bodyPr anchor="b"/>
          <a:lstStyle>
            <a:lvl1pPr>
              <a:defRPr sz="6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31397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49605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46049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6049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1751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57364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39755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5736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9755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77363" y="199104"/>
            <a:ext cx="7907877" cy="1091381"/>
          </a:xfrm>
        </p:spPr>
        <p:txBody>
          <a:bodyPr/>
          <a:lstStyle/>
          <a:p>
            <a:r>
              <a:rPr lang="en-US" dirty="0"/>
              <a:t>Click to edit Master title style</a:t>
            </a:r>
          </a:p>
        </p:txBody>
      </p:sp>
    </p:spTree>
    <p:extLst>
      <p:ext uri="{BB962C8B-B14F-4D97-AF65-F5344CB8AC3E}">
        <p14:creationId xmlns:p14="http://schemas.microsoft.com/office/powerpoint/2010/main" val="1761605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85165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958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6828"/>
            <a:ext cx="103632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92650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8130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719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434248"/>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31397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9822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718596"/>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71859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5088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3264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45655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3264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45655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95924" y="184354"/>
            <a:ext cx="7859819" cy="1098756"/>
          </a:xfrm>
        </p:spPr>
        <p:txBody>
          <a:bodyPr/>
          <a:lstStyle/>
          <a:p>
            <a:r>
              <a:rPr lang="en-US" dirty="0"/>
              <a:t>Click to edit Master title style</a:t>
            </a:r>
          </a:p>
        </p:txBody>
      </p:sp>
    </p:spTree>
    <p:extLst>
      <p:ext uri="{BB962C8B-B14F-4D97-AF65-F5344CB8AC3E}">
        <p14:creationId xmlns:p14="http://schemas.microsoft.com/office/powerpoint/2010/main" val="251933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6806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33850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26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434248"/>
            <a:ext cx="10515600" cy="2852737"/>
          </a:xfrm>
        </p:spPr>
        <p:txBody>
          <a:bodyPr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1" y="431397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6946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725970"/>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72597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189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7598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69990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8759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69990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95923" y="176981"/>
            <a:ext cx="7889316" cy="1098754"/>
          </a:xfrm>
        </p:spPr>
        <p:txBody>
          <a:bodyPr/>
          <a:lstStyle/>
          <a:p>
            <a:r>
              <a:rPr lang="en-US" dirty="0"/>
              <a:t>Click to edit Master title style</a:t>
            </a:r>
          </a:p>
        </p:txBody>
      </p:sp>
    </p:spTree>
    <p:extLst>
      <p:ext uri="{BB962C8B-B14F-4D97-AF65-F5344CB8AC3E}">
        <p14:creationId xmlns:p14="http://schemas.microsoft.com/office/powerpoint/2010/main" val="112554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8905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00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10363200" cy="685800"/>
          </a:xfrm>
        </p:spPr>
        <p:txBody>
          <a:bodyPr/>
          <a:lstStyle/>
          <a:p>
            <a:r>
              <a:rPr lang="en-US"/>
              <a:t>Click to edit Master title style</a:t>
            </a:r>
            <a:endParaRPr lang="en-NZ"/>
          </a:p>
        </p:txBody>
      </p:sp>
      <p:sp>
        <p:nvSpPr>
          <p:cNvPr id="3" name="Table Placeholder 2"/>
          <p:cNvSpPr>
            <a:spLocks noGrp="1"/>
          </p:cNvSpPr>
          <p:nvPr>
            <p:ph type="tbl" idx="1"/>
          </p:nvPr>
        </p:nvSpPr>
        <p:spPr>
          <a:xfrm>
            <a:off x="914400" y="2057400"/>
            <a:ext cx="10363200" cy="3733800"/>
          </a:xfrm>
        </p:spPr>
        <p:txBody>
          <a:bodyPr/>
          <a:lstStyle/>
          <a:p>
            <a:pPr lvl="0"/>
            <a:endParaRPr lang="en-NZ" noProof="0"/>
          </a:p>
        </p:txBody>
      </p:sp>
    </p:spTree>
    <p:extLst>
      <p:ext uri="{BB962C8B-B14F-4D97-AF65-F5344CB8AC3E}">
        <p14:creationId xmlns:p14="http://schemas.microsoft.com/office/powerpoint/2010/main" val="3847568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FASS Option 2 Widescreen_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30545" y="449827"/>
            <a:ext cx="8131249" cy="559900"/>
          </a:xfrm>
          <a:prstGeom prst="rect">
            <a:avLst/>
          </a:prstGeom>
        </p:spPr>
        <p:txBody>
          <a:bodyPr vert="horz" lIns="91440" tIns="45720" rIns="91440" bIns="45720" rtlCol="0" anchor="ctr">
            <a:noAutofit/>
          </a:bodyPr>
          <a:lstStyle/>
          <a:p>
            <a:r>
              <a:rPr lang="en-US" dirty="0"/>
              <a:t>Click to edit Master title style</a:t>
            </a:r>
            <a:endParaRPr lang="en-NZ"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452" y="5693563"/>
            <a:ext cx="5062543" cy="1079471"/>
          </a:xfrm>
          <a:prstGeom prst="rect">
            <a:avLst/>
          </a:prstGeom>
        </p:spPr>
      </p:pic>
    </p:spTree>
    <p:extLst>
      <p:ext uri="{BB962C8B-B14F-4D97-AF65-F5344CB8AC3E}">
        <p14:creationId xmlns:p14="http://schemas.microsoft.com/office/powerpoint/2010/main" val="417425981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FASS Option 2 Widescreen_10.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01161" y="199104"/>
            <a:ext cx="7964415" cy="1098755"/>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01160" y="171859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14670" y="6283842"/>
            <a:ext cx="2009553" cy="382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190604" y="6181758"/>
            <a:ext cx="2854800" cy="586940"/>
          </a:xfrm>
          <a:prstGeom prst="rect">
            <a:avLst/>
          </a:prstGeom>
        </p:spPr>
      </p:pic>
    </p:spTree>
    <p:extLst>
      <p:ext uri="{BB962C8B-B14F-4D97-AF65-F5344CB8AC3E}">
        <p14:creationId xmlns:p14="http://schemas.microsoft.com/office/powerpoint/2010/main" val="220511170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2" r:id="rId8"/>
    <p:sldLayoutId id="2147483733" r:id="rId9"/>
  </p:sldLayoutIdLst>
  <p:txStyles>
    <p:titleStyle>
      <a:lvl1pPr algn="l" defTabSz="914400" rtl="0" eaLnBrk="1" latinLnBrk="0" hangingPunct="1">
        <a:lnSpc>
          <a:spcPct val="90000"/>
        </a:lnSpc>
        <a:spcBef>
          <a:spcPct val="0"/>
        </a:spcBef>
        <a:buNone/>
        <a:defRPr sz="3200" b="1"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FASS Option 2 Widescreen_13.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01161" y="199104"/>
            <a:ext cx="7964415" cy="1098755"/>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01160" y="171859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761145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xStyles>
    <p:titleStyle>
      <a:lvl1pPr algn="l" defTabSz="914400" rtl="0" eaLnBrk="1" latinLnBrk="0" hangingPunct="1">
        <a:lnSpc>
          <a:spcPct val="90000"/>
        </a:lnSpc>
        <a:spcBef>
          <a:spcPct val="0"/>
        </a:spcBef>
        <a:buNone/>
        <a:defRPr sz="3200" b="1"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FASS Option 2 Widescreen_11.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95925" y="191730"/>
            <a:ext cx="7879483" cy="110612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95924" y="1652228"/>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0271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xStyles>
    <p:titleStyle>
      <a:lvl1pPr algn="l" defTabSz="914400" rtl="0" eaLnBrk="1" latinLnBrk="0" hangingPunct="1">
        <a:lnSpc>
          <a:spcPct val="90000"/>
        </a:lnSpc>
        <a:spcBef>
          <a:spcPct val="0"/>
        </a:spcBef>
        <a:buNone/>
        <a:defRPr sz="3200" b="1"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FASS Option 2 Widescreen_12.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95923" y="191729"/>
            <a:ext cx="7869652" cy="1091381"/>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95924" y="146049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551928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xStyles>
    <p:titleStyle>
      <a:lvl1pPr algn="l" defTabSz="914400" rtl="0" eaLnBrk="1" latinLnBrk="0" hangingPunct="1">
        <a:lnSpc>
          <a:spcPct val="90000"/>
        </a:lnSpc>
        <a:spcBef>
          <a:spcPct val="0"/>
        </a:spcBef>
        <a:buNone/>
        <a:defRPr sz="3200" b="1"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nz/url?sa=i&amp;rct=j&amp;q=&amp;esrc=s&amp;source=images&amp;cd=&amp;cad=rja&amp;uact=8&amp;ved=0ahUKEwjKq9OZ5L7LAhWMkZQKHQluCkAQjRwIBw&amp;url=http%3A%2F%2Fwww.humpath.com%2Fspip.php%3Farticle18060&amp;psig=AFQjCNFGqvGnXz_e5QMDMvMFTJV51tnJkg&amp;ust=1457996989814437"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29" y="539263"/>
            <a:ext cx="9115517" cy="1066800"/>
          </a:xfrm>
        </p:spPr>
        <p:txBody>
          <a:bodyPr anchor="b"/>
          <a:lstStyle/>
          <a:p>
            <a:r>
              <a:rPr lang="en-US" altLang="en-US" dirty="0"/>
              <a:t>The use of PSA testing in diagnosing prostate cancer</a:t>
            </a:r>
            <a:br>
              <a:rPr lang="en-US" dirty="0"/>
            </a:br>
            <a:r>
              <a:rPr lang="en-NZ" sz="1400" dirty="0"/>
              <a:t>Ross Lawrenson</a:t>
            </a:r>
            <a:endParaRPr lang="en-NZ" i="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23670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a:bodyPr>
          <a:lstStyle/>
          <a:p>
            <a:pPr>
              <a:defRPr/>
            </a:pPr>
            <a:r>
              <a:rPr lang="en-GB" dirty="0">
                <a:ea typeface="ＭＳ Ｐゴシック"/>
                <a:cs typeface="ＭＳ Ｐゴシック"/>
              </a:rPr>
              <a:t>T4 Prostate Cancer – regional/distant spread</a:t>
            </a:r>
            <a:endParaRPr lang="en-US" dirty="0">
              <a:ea typeface="ＭＳ Ｐゴシック"/>
              <a:cs typeface="ＭＳ Ｐゴシック"/>
            </a:endParaRPr>
          </a:p>
        </p:txBody>
      </p:sp>
      <p:pic>
        <p:nvPicPr>
          <p:cNvPr id="7171" name="Content Placeholder 3" descr="Figure 19.png"/>
          <p:cNvPicPr>
            <a:picLocks noGrp="1" noChangeAspect="1"/>
          </p:cNvPicPr>
          <p:nvPr>
            <p:ph idx="1"/>
          </p:nvPr>
        </p:nvPicPr>
        <p:blipFill>
          <a:blip r:embed="rId3">
            <a:extLst>
              <a:ext uri="{28A0092B-C50C-407E-A947-70E740481C1C}">
                <a14:useLocalDpi xmlns:a14="http://schemas.microsoft.com/office/drawing/2010/main" val="0"/>
              </a:ext>
            </a:extLst>
          </a:blip>
          <a:srcRect t="-9491" b="-9491"/>
          <a:stretch>
            <a:fillRect/>
          </a:stretch>
        </p:blipFill>
        <p:spPr>
          <a:xfrm>
            <a:off x="1947863" y="1608138"/>
            <a:ext cx="8229600" cy="4525962"/>
          </a:xfrm>
        </p:spPr>
      </p:pic>
      <p:sp>
        <p:nvSpPr>
          <p:cNvPr id="7172" name="Footer Placeholder 3"/>
          <p:cNvSpPr>
            <a:spLocks noGrp="1"/>
          </p:cNvSpPr>
          <p:nvPr>
            <p:ph type="ftr" sz="quarter" idx="4294967295"/>
          </p:nvPr>
        </p:nvSpPr>
        <p:spPr bwMode="auto">
          <a:xfrm>
            <a:off x="1919289" y="5559425"/>
            <a:ext cx="6696075" cy="62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spcBef>
                <a:spcPct val="0"/>
              </a:spcBef>
              <a:buFontTx/>
              <a:buNone/>
            </a:pPr>
            <a:r>
              <a:rPr lang="en-AU" altLang="en-US" i="1">
                <a:latin typeface="Times" panose="02020603050405020304" pitchFamily="18" charset="0"/>
              </a:rPr>
              <a:t>Illustration courtesy of the American Society of Clinical Oncology </a:t>
            </a:r>
            <a:endParaRPr lang="en-AU" altLang="en-US">
              <a:latin typeface="Times" panose="02020603050405020304" pitchFamily="18" charset="0"/>
            </a:endParaRPr>
          </a:p>
          <a:p>
            <a:pPr>
              <a:spcBef>
                <a:spcPct val="0"/>
              </a:spcBef>
              <a:buFontTx/>
              <a:buNone/>
            </a:pPr>
            <a:endParaRPr lang="en-AU" altLang="en-US">
              <a:latin typeface="Times" panose="02020603050405020304" pitchFamily="18" charset="0"/>
            </a:endParaRPr>
          </a:p>
        </p:txBody>
      </p:sp>
    </p:spTree>
    <p:extLst>
      <p:ext uri="{BB962C8B-B14F-4D97-AF65-F5344CB8AC3E}">
        <p14:creationId xmlns:p14="http://schemas.microsoft.com/office/powerpoint/2010/main" val="23290576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How is it diagnosed? TRUS biopsy </a:t>
            </a:r>
          </a:p>
        </p:txBody>
      </p:sp>
      <p:pic>
        <p:nvPicPr>
          <p:cNvPr id="4" name="Content Placeholder 3"/>
          <p:cNvPicPr>
            <a:picLocks noGrp="1" noChangeAspect="1"/>
          </p:cNvPicPr>
          <p:nvPr>
            <p:ph idx="1"/>
          </p:nvPr>
        </p:nvPicPr>
        <p:blipFill>
          <a:blip r:embed="rId2"/>
          <a:stretch>
            <a:fillRect/>
          </a:stretch>
        </p:blipFill>
        <p:spPr>
          <a:xfrm>
            <a:off x="2327564" y="1487978"/>
            <a:ext cx="6495900" cy="5102891"/>
          </a:xfrm>
          <a:prstGeom prst="rect">
            <a:avLst/>
          </a:prstGeom>
        </p:spPr>
      </p:pic>
    </p:spTree>
    <p:extLst>
      <p:ext uri="{BB962C8B-B14F-4D97-AF65-F5344CB8AC3E}">
        <p14:creationId xmlns:p14="http://schemas.microsoft.com/office/powerpoint/2010/main" val="3162532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humpath.com/IMG/jpg/Gleason-Grading-Syste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9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24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599939" y="268288"/>
            <a:ext cx="7702550" cy="685800"/>
          </a:xfrm>
        </p:spPr>
        <p:txBody>
          <a:bodyPr/>
          <a:lstStyle/>
          <a:p>
            <a:pPr eaLnBrk="1" hangingPunct="1"/>
            <a:r>
              <a:rPr lang="en-NZ" altLang="en-US" sz="2400" dirty="0"/>
              <a:t>After a raised PSA</a:t>
            </a:r>
            <a:r>
              <a:rPr lang="en-NZ" altLang="en-US" sz="2800" dirty="0"/>
              <a:t> </a:t>
            </a:r>
            <a:endParaRPr lang="en-US" altLang="en-US" sz="2800" dirty="0"/>
          </a:p>
        </p:txBody>
      </p:sp>
      <p:sp>
        <p:nvSpPr>
          <p:cNvPr id="20483" name="Line 6"/>
          <p:cNvSpPr>
            <a:spLocks noChangeShapeType="1"/>
          </p:cNvSpPr>
          <p:nvPr/>
        </p:nvSpPr>
        <p:spPr bwMode="auto">
          <a:xfrm>
            <a:off x="599939" y="1216932"/>
            <a:ext cx="7993062" cy="0"/>
          </a:xfrm>
          <a:prstGeom prst="line">
            <a:avLst/>
          </a:prstGeom>
          <a:noFill/>
          <a:ln w="34925">
            <a:solidFill>
              <a:srgbClr val="000080"/>
            </a:solidFill>
            <a:round/>
            <a:headEnd/>
            <a:tailEnd/>
          </a:ln>
          <a:extLst>
            <a:ext uri="{909E8E84-426E-40DD-AFC4-6F175D3DCCD1}">
              <a14:hiddenFill xmlns:a14="http://schemas.microsoft.com/office/drawing/2010/main">
                <a:noFill/>
              </a14:hiddenFill>
            </a:ext>
          </a:extLst>
        </p:spPr>
        <p:txBody>
          <a:bodyPr/>
          <a:lstStyle/>
          <a:p>
            <a:endParaRPr lang="en-NZ"/>
          </a:p>
        </p:txBody>
      </p:sp>
      <p:graphicFrame>
        <p:nvGraphicFramePr>
          <p:cNvPr id="6" name="Diagram 5"/>
          <p:cNvGraphicFramePr/>
          <p:nvPr/>
        </p:nvGraphicFramePr>
        <p:xfrm>
          <a:off x="1524001" y="1557339"/>
          <a:ext cx="8893175" cy="4448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5" name="Rectangle 22"/>
          <p:cNvSpPr>
            <a:spLocks noChangeArrowheads="1"/>
          </p:cNvSpPr>
          <p:nvPr/>
        </p:nvSpPr>
        <p:spPr bwMode="auto">
          <a:xfrm>
            <a:off x="239576" y="6198101"/>
            <a:ext cx="8713787" cy="504825"/>
          </a:xfrm>
          <a:prstGeom prst="rect">
            <a:avLst/>
          </a:prstGeom>
          <a:noFill/>
          <a:ln w="25400">
            <a:solidFill>
              <a:srgbClr val="00858B"/>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130000"/>
              </a:lnSpc>
              <a:buFontTx/>
              <a:buNone/>
            </a:pPr>
            <a:r>
              <a:rPr lang="en-US" altLang="en-US" sz="1800"/>
              <a:t>22 men referred with normal PSA; 14 had a biopsy, 7 had positive biopsy</a:t>
            </a:r>
          </a:p>
        </p:txBody>
      </p:sp>
    </p:spTree>
    <p:extLst>
      <p:ext uri="{BB962C8B-B14F-4D97-AF65-F5344CB8AC3E}">
        <p14:creationId xmlns:p14="http://schemas.microsoft.com/office/powerpoint/2010/main" val="424034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How is it treated?</a:t>
            </a:r>
          </a:p>
        </p:txBody>
      </p:sp>
      <p:pic>
        <p:nvPicPr>
          <p:cNvPr id="5" name="Picture 4"/>
          <p:cNvPicPr>
            <a:picLocks noChangeAspect="1"/>
          </p:cNvPicPr>
          <p:nvPr/>
        </p:nvPicPr>
        <p:blipFill>
          <a:blip r:embed="rId2"/>
          <a:stretch>
            <a:fillRect/>
          </a:stretch>
        </p:blipFill>
        <p:spPr>
          <a:xfrm>
            <a:off x="8862236" y="1593669"/>
            <a:ext cx="3119033" cy="4154095"/>
          </a:xfrm>
          <a:prstGeom prst="rect">
            <a:avLst/>
          </a:prstGeom>
        </p:spPr>
      </p:pic>
      <p:pic>
        <p:nvPicPr>
          <p:cNvPr id="6" name="Picture 5"/>
          <p:cNvPicPr>
            <a:picLocks noChangeAspect="1"/>
          </p:cNvPicPr>
          <p:nvPr/>
        </p:nvPicPr>
        <p:blipFill>
          <a:blip r:embed="rId3"/>
          <a:stretch>
            <a:fillRect/>
          </a:stretch>
        </p:blipFill>
        <p:spPr>
          <a:xfrm>
            <a:off x="5002340" y="624369"/>
            <a:ext cx="3058287" cy="2670120"/>
          </a:xfrm>
          <a:prstGeom prst="rect">
            <a:avLst/>
          </a:prstGeom>
        </p:spPr>
      </p:pic>
      <p:pic>
        <p:nvPicPr>
          <p:cNvPr id="7" name="Picture 6"/>
          <p:cNvPicPr>
            <a:picLocks noChangeAspect="1"/>
          </p:cNvPicPr>
          <p:nvPr/>
        </p:nvPicPr>
        <p:blipFill>
          <a:blip r:embed="rId4"/>
          <a:stretch>
            <a:fillRect/>
          </a:stretch>
        </p:blipFill>
        <p:spPr>
          <a:xfrm>
            <a:off x="3597257" y="3579222"/>
            <a:ext cx="5116513" cy="2870563"/>
          </a:xfrm>
          <a:prstGeom prst="rect">
            <a:avLst/>
          </a:prstGeom>
        </p:spPr>
      </p:pic>
      <p:pic>
        <p:nvPicPr>
          <p:cNvPr id="8" name="Picture 7"/>
          <p:cNvPicPr>
            <a:picLocks noChangeAspect="1"/>
          </p:cNvPicPr>
          <p:nvPr/>
        </p:nvPicPr>
        <p:blipFill>
          <a:blip r:embed="rId5"/>
          <a:stretch>
            <a:fillRect/>
          </a:stretch>
        </p:blipFill>
        <p:spPr>
          <a:xfrm>
            <a:off x="241799" y="1519378"/>
            <a:ext cx="3280222" cy="2425605"/>
          </a:xfrm>
          <a:prstGeom prst="rect">
            <a:avLst/>
          </a:prstGeom>
        </p:spPr>
      </p:pic>
      <p:pic>
        <p:nvPicPr>
          <p:cNvPr id="9" name="Picture 8"/>
          <p:cNvPicPr>
            <a:picLocks noChangeAspect="1"/>
          </p:cNvPicPr>
          <p:nvPr/>
        </p:nvPicPr>
        <p:blipFill>
          <a:blip r:embed="rId6"/>
          <a:stretch>
            <a:fillRect/>
          </a:stretch>
        </p:blipFill>
        <p:spPr>
          <a:xfrm>
            <a:off x="613600" y="4126401"/>
            <a:ext cx="2273291" cy="2592261"/>
          </a:xfrm>
          <a:prstGeom prst="rect">
            <a:avLst/>
          </a:prstGeom>
        </p:spPr>
      </p:pic>
    </p:spTree>
    <p:extLst>
      <p:ext uri="{BB962C8B-B14F-4D97-AF65-F5344CB8AC3E}">
        <p14:creationId xmlns:p14="http://schemas.microsoft.com/office/powerpoint/2010/main" val="318694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Active surveillance</a:t>
            </a:r>
          </a:p>
        </p:txBody>
      </p:sp>
      <p:sp>
        <p:nvSpPr>
          <p:cNvPr id="3" name="Content Placeholder 2"/>
          <p:cNvSpPr>
            <a:spLocks noGrp="1"/>
          </p:cNvSpPr>
          <p:nvPr>
            <p:ph sz="half" idx="1"/>
          </p:nvPr>
        </p:nvSpPr>
        <p:spPr/>
        <p:txBody>
          <a:bodyPr>
            <a:normAutofit fontScale="77500" lnSpcReduction="20000"/>
          </a:bodyPr>
          <a:lstStyle/>
          <a:p>
            <a:r>
              <a:rPr lang="en-NZ" dirty="0"/>
              <a:t>Active surveillance is a management option for men with localised, low-risk prostate cancer. </a:t>
            </a:r>
          </a:p>
          <a:p>
            <a:r>
              <a:rPr lang="en-NZ" dirty="0"/>
              <a:t>Active surveillance aims to avoid or delay the need for curative treatment, thereby reducing the potential for treatment-related harms.</a:t>
            </a:r>
          </a:p>
          <a:p>
            <a:r>
              <a:rPr lang="en-NZ" dirty="0"/>
              <a:t>Active surveillance involves actively monitoring the prostate cancer with regular prostate-specific antigen (PSA) tests, digital rectal examinations (DREs), prostate biopsies and MRIs.</a:t>
            </a:r>
          </a:p>
          <a:p>
            <a:r>
              <a:rPr lang="en-NZ" dirty="0"/>
              <a:t>If progression is confirmed, the man then has the option to undergo curative treatment</a:t>
            </a:r>
          </a:p>
        </p:txBody>
      </p:sp>
      <p:pic>
        <p:nvPicPr>
          <p:cNvPr id="5" name="Content Placeholder 4"/>
          <p:cNvPicPr>
            <a:picLocks noGrp="1" noChangeAspect="1"/>
          </p:cNvPicPr>
          <p:nvPr>
            <p:ph sz="half" idx="2"/>
          </p:nvPr>
        </p:nvPicPr>
        <p:blipFill>
          <a:blip r:embed="rId2"/>
          <a:stretch>
            <a:fillRect/>
          </a:stretch>
        </p:blipFill>
        <p:spPr>
          <a:xfrm>
            <a:off x="6852970" y="1449977"/>
            <a:ext cx="5027890" cy="4627331"/>
          </a:xfrm>
          <a:prstGeom prst="rect">
            <a:avLst/>
          </a:prstGeom>
        </p:spPr>
      </p:pic>
    </p:spTree>
    <p:extLst>
      <p:ext uri="{BB962C8B-B14F-4D97-AF65-F5344CB8AC3E}">
        <p14:creationId xmlns:p14="http://schemas.microsoft.com/office/powerpoint/2010/main" val="404772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Watchful waiting</a:t>
            </a:r>
          </a:p>
        </p:txBody>
      </p:sp>
      <p:pic>
        <p:nvPicPr>
          <p:cNvPr id="4" name="Content Placeholder 3"/>
          <p:cNvPicPr>
            <a:picLocks noGrp="1" noChangeAspect="1"/>
          </p:cNvPicPr>
          <p:nvPr>
            <p:ph idx="1"/>
          </p:nvPr>
        </p:nvPicPr>
        <p:blipFill>
          <a:blip r:embed="rId2"/>
          <a:stretch>
            <a:fillRect/>
          </a:stretch>
        </p:blipFill>
        <p:spPr>
          <a:xfrm>
            <a:off x="1031966" y="1297859"/>
            <a:ext cx="9666514" cy="4866893"/>
          </a:xfrm>
          <a:prstGeom prst="rect">
            <a:avLst/>
          </a:prstGeom>
        </p:spPr>
      </p:pic>
    </p:spTree>
    <p:extLst>
      <p:ext uri="{BB962C8B-B14F-4D97-AF65-F5344CB8AC3E}">
        <p14:creationId xmlns:p14="http://schemas.microsoft.com/office/powerpoint/2010/main" val="3001970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566032978"/>
              </p:ext>
            </p:extLst>
          </p:nvPr>
        </p:nvGraphicFramePr>
        <p:xfrm>
          <a:off x="653141" y="372380"/>
          <a:ext cx="8925700" cy="5712160"/>
        </p:xfrm>
        <a:graphic>
          <a:graphicData uri="http://schemas.openxmlformats.org/drawingml/2006/table">
            <a:tbl>
              <a:tblPr firstRow="1" firstCol="1" bandRow="1">
                <a:tableStyleId>{D27102A9-8310-4765-A935-A1911B00CA55}</a:tableStyleId>
              </a:tblPr>
              <a:tblGrid>
                <a:gridCol w="1667964">
                  <a:extLst>
                    <a:ext uri="{9D8B030D-6E8A-4147-A177-3AD203B41FA5}">
                      <a16:colId xmlns:a16="http://schemas.microsoft.com/office/drawing/2014/main" val="20000"/>
                    </a:ext>
                  </a:extLst>
                </a:gridCol>
                <a:gridCol w="840448">
                  <a:extLst>
                    <a:ext uri="{9D8B030D-6E8A-4147-A177-3AD203B41FA5}">
                      <a16:colId xmlns:a16="http://schemas.microsoft.com/office/drawing/2014/main" val="20001"/>
                    </a:ext>
                  </a:extLst>
                </a:gridCol>
                <a:gridCol w="840448">
                  <a:extLst>
                    <a:ext uri="{9D8B030D-6E8A-4147-A177-3AD203B41FA5}">
                      <a16:colId xmlns:a16="http://schemas.microsoft.com/office/drawing/2014/main" val="20002"/>
                    </a:ext>
                  </a:extLst>
                </a:gridCol>
                <a:gridCol w="840448">
                  <a:extLst>
                    <a:ext uri="{9D8B030D-6E8A-4147-A177-3AD203B41FA5}">
                      <a16:colId xmlns:a16="http://schemas.microsoft.com/office/drawing/2014/main" val="20003"/>
                    </a:ext>
                  </a:extLst>
                </a:gridCol>
                <a:gridCol w="840448">
                  <a:extLst>
                    <a:ext uri="{9D8B030D-6E8A-4147-A177-3AD203B41FA5}">
                      <a16:colId xmlns:a16="http://schemas.microsoft.com/office/drawing/2014/main" val="20004"/>
                    </a:ext>
                  </a:extLst>
                </a:gridCol>
                <a:gridCol w="840448">
                  <a:extLst>
                    <a:ext uri="{9D8B030D-6E8A-4147-A177-3AD203B41FA5}">
                      <a16:colId xmlns:a16="http://schemas.microsoft.com/office/drawing/2014/main" val="20005"/>
                    </a:ext>
                  </a:extLst>
                </a:gridCol>
                <a:gridCol w="840448">
                  <a:extLst>
                    <a:ext uri="{9D8B030D-6E8A-4147-A177-3AD203B41FA5}">
                      <a16:colId xmlns:a16="http://schemas.microsoft.com/office/drawing/2014/main" val="20006"/>
                    </a:ext>
                  </a:extLst>
                </a:gridCol>
                <a:gridCol w="840448">
                  <a:extLst>
                    <a:ext uri="{9D8B030D-6E8A-4147-A177-3AD203B41FA5}">
                      <a16:colId xmlns:a16="http://schemas.microsoft.com/office/drawing/2014/main" val="20007"/>
                    </a:ext>
                  </a:extLst>
                </a:gridCol>
                <a:gridCol w="1374600">
                  <a:extLst>
                    <a:ext uri="{9D8B030D-6E8A-4147-A177-3AD203B41FA5}">
                      <a16:colId xmlns:a16="http://schemas.microsoft.com/office/drawing/2014/main" val="20008"/>
                    </a:ext>
                  </a:extLst>
                </a:gridCol>
              </a:tblGrid>
              <a:tr h="561102">
                <a:tc>
                  <a:txBody>
                    <a:bodyPr/>
                    <a:lstStyle/>
                    <a:p>
                      <a:endParaRPr lang="en-NZ" sz="1600" b="1" dirty="0">
                        <a:solidFill>
                          <a:schemeClr val="bg1"/>
                        </a:solidFill>
                        <a:effectLst/>
                        <a:latin typeface="Calibri"/>
                        <a:cs typeface="Times New Roman"/>
                      </a:endParaRPr>
                    </a:p>
                  </a:txBody>
                  <a:tcPr marL="66410" marR="66410" marT="0" marB="0">
                    <a:solidFill>
                      <a:srgbClr val="00858B"/>
                    </a:solidFill>
                  </a:tcPr>
                </a:tc>
                <a:tc>
                  <a:txBody>
                    <a:bodyPr/>
                    <a:lstStyle/>
                    <a:p>
                      <a:pPr algn="ctr">
                        <a:lnSpc>
                          <a:spcPct val="115000"/>
                        </a:lnSpc>
                        <a:spcAft>
                          <a:spcPts val="0"/>
                        </a:spcAft>
                      </a:pPr>
                      <a:r>
                        <a:rPr lang="en-NZ" sz="1600" dirty="0">
                          <a:solidFill>
                            <a:schemeClr val="bg1"/>
                          </a:solidFill>
                          <a:effectLst/>
                        </a:rPr>
                        <a:t>AS</a:t>
                      </a:r>
                      <a:endParaRPr lang="en-NZ" sz="1600" b="1" dirty="0">
                        <a:solidFill>
                          <a:schemeClr val="bg1"/>
                        </a:solidFill>
                        <a:effectLst/>
                        <a:latin typeface="Calibri"/>
                        <a:ea typeface="SimSun"/>
                        <a:cs typeface="Times New Roman"/>
                      </a:endParaRPr>
                    </a:p>
                  </a:txBody>
                  <a:tcPr marL="66410" marR="66410" marT="0" marB="0">
                    <a:solidFill>
                      <a:srgbClr val="00858B"/>
                    </a:solidFill>
                  </a:tcPr>
                </a:tc>
                <a:tc>
                  <a:txBody>
                    <a:bodyPr/>
                    <a:lstStyle/>
                    <a:p>
                      <a:pPr algn="ctr">
                        <a:lnSpc>
                          <a:spcPct val="115000"/>
                        </a:lnSpc>
                        <a:spcAft>
                          <a:spcPts val="0"/>
                        </a:spcAft>
                      </a:pPr>
                      <a:r>
                        <a:rPr lang="en-NZ" sz="1600" dirty="0">
                          <a:solidFill>
                            <a:schemeClr val="bg1"/>
                          </a:solidFill>
                          <a:effectLst/>
                        </a:rPr>
                        <a:t>WW</a:t>
                      </a:r>
                      <a:endParaRPr lang="en-NZ" sz="1600" b="1" dirty="0">
                        <a:solidFill>
                          <a:schemeClr val="bg1"/>
                        </a:solidFill>
                        <a:effectLst/>
                        <a:latin typeface="Calibri"/>
                        <a:ea typeface="SimSun"/>
                        <a:cs typeface="Times New Roman"/>
                      </a:endParaRPr>
                    </a:p>
                  </a:txBody>
                  <a:tcPr marL="66410" marR="66410" marT="0" marB="0">
                    <a:solidFill>
                      <a:srgbClr val="00858B"/>
                    </a:solidFill>
                  </a:tcPr>
                </a:tc>
                <a:tc>
                  <a:txBody>
                    <a:bodyPr/>
                    <a:lstStyle/>
                    <a:p>
                      <a:pPr algn="ctr">
                        <a:lnSpc>
                          <a:spcPct val="115000"/>
                        </a:lnSpc>
                        <a:spcAft>
                          <a:spcPts val="0"/>
                        </a:spcAft>
                      </a:pPr>
                      <a:r>
                        <a:rPr lang="en-NZ" sz="1600" dirty="0">
                          <a:solidFill>
                            <a:schemeClr val="bg1"/>
                          </a:solidFill>
                          <a:effectLst/>
                        </a:rPr>
                        <a:t>EXBT</a:t>
                      </a:r>
                      <a:endParaRPr lang="en-NZ" sz="1600" b="1" dirty="0">
                        <a:solidFill>
                          <a:schemeClr val="bg1"/>
                        </a:solidFill>
                        <a:effectLst/>
                        <a:latin typeface="Calibri"/>
                        <a:ea typeface="SimSun"/>
                        <a:cs typeface="Times New Roman"/>
                      </a:endParaRPr>
                    </a:p>
                  </a:txBody>
                  <a:tcPr marL="66410" marR="66410" marT="0" marB="0">
                    <a:solidFill>
                      <a:srgbClr val="00858B"/>
                    </a:solidFill>
                  </a:tcPr>
                </a:tc>
                <a:tc>
                  <a:txBody>
                    <a:bodyPr/>
                    <a:lstStyle/>
                    <a:p>
                      <a:pPr algn="ctr">
                        <a:lnSpc>
                          <a:spcPct val="115000"/>
                        </a:lnSpc>
                        <a:spcAft>
                          <a:spcPts val="0"/>
                        </a:spcAft>
                      </a:pPr>
                      <a:r>
                        <a:rPr lang="en-NZ" sz="1600" dirty="0">
                          <a:solidFill>
                            <a:schemeClr val="bg1"/>
                          </a:solidFill>
                          <a:effectLst/>
                        </a:rPr>
                        <a:t>HDR</a:t>
                      </a:r>
                      <a:endParaRPr lang="en-NZ" sz="1600" b="1" dirty="0">
                        <a:solidFill>
                          <a:schemeClr val="bg1"/>
                        </a:solidFill>
                        <a:effectLst/>
                        <a:latin typeface="Calibri"/>
                        <a:ea typeface="SimSun"/>
                        <a:cs typeface="Times New Roman"/>
                      </a:endParaRPr>
                    </a:p>
                  </a:txBody>
                  <a:tcPr marL="66410" marR="66410" marT="0" marB="0">
                    <a:solidFill>
                      <a:srgbClr val="00858B"/>
                    </a:solidFill>
                  </a:tcPr>
                </a:tc>
                <a:tc>
                  <a:txBody>
                    <a:bodyPr/>
                    <a:lstStyle/>
                    <a:p>
                      <a:pPr algn="ctr">
                        <a:lnSpc>
                          <a:spcPct val="115000"/>
                        </a:lnSpc>
                        <a:spcAft>
                          <a:spcPts val="0"/>
                        </a:spcAft>
                      </a:pPr>
                      <a:r>
                        <a:rPr lang="en-NZ" sz="1600" dirty="0">
                          <a:solidFill>
                            <a:schemeClr val="bg1"/>
                          </a:solidFill>
                          <a:effectLst/>
                        </a:rPr>
                        <a:t>LDR</a:t>
                      </a:r>
                      <a:endParaRPr lang="en-NZ" sz="1600" b="1" dirty="0">
                        <a:solidFill>
                          <a:schemeClr val="bg1"/>
                        </a:solidFill>
                        <a:effectLst/>
                        <a:latin typeface="Calibri"/>
                        <a:ea typeface="SimSun"/>
                        <a:cs typeface="Times New Roman"/>
                      </a:endParaRPr>
                    </a:p>
                  </a:txBody>
                  <a:tcPr marL="66410" marR="66410" marT="0" marB="0">
                    <a:solidFill>
                      <a:srgbClr val="00858B"/>
                    </a:solidFill>
                  </a:tcPr>
                </a:tc>
                <a:tc>
                  <a:txBody>
                    <a:bodyPr/>
                    <a:lstStyle/>
                    <a:p>
                      <a:pPr algn="ctr">
                        <a:lnSpc>
                          <a:spcPct val="115000"/>
                        </a:lnSpc>
                        <a:spcAft>
                          <a:spcPts val="0"/>
                        </a:spcAft>
                      </a:pPr>
                      <a:r>
                        <a:rPr lang="en-NZ" sz="1600" dirty="0">
                          <a:solidFill>
                            <a:schemeClr val="bg1"/>
                          </a:solidFill>
                          <a:effectLst/>
                        </a:rPr>
                        <a:t>RP</a:t>
                      </a:r>
                      <a:endParaRPr lang="en-NZ" sz="1600" b="1" dirty="0">
                        <a:solidFill>
                          <a:schemeClr val="bg1"/>
                        </a:solidFill>
                        <a:effectLst/>
                        <a:latin typeface="Calibri"/>
                        <a:ea typeface="SimSun"/>
                        <a:cs typeface="Times New Roman"/>
                      </a:endParaRPr>
                    </a:p>
                  </a:txBody>
                  <a:tcPr marL="66410" marR="66410" marT="0" marB="0">
                    <a:solidFill>
                      <a:srgbClr val="00858B"/>
                    </a:solidFill>
                  </a:tcPr>
                </a:tc>
                <a:tc>
                  <a:txBody>
                    <a:bodyPr/>
                    <a:lstStyle/>
                    <a:p>
                      <a:pPr algn="ctr">
                        <a:lnSpc>
                          <a:spcPct val="115000"/>
                        </a:lnSpc>
                        <a:spcAft>
                          <a:spcPts val="0"/>
                        </a:spcAft>
                      </a:pPr>
                      <a:r>
                        <a:rPr lang="en-NZ" sz="1600" dirty="0">
                          <a:solidFill>
                            <a:schemeClr val="bg1"/>
                          </a:solidFill>
                          <a:effectLst/>
                        </a:rPr>
                        <a:t>TNA</a:t>
                      </a:r>
                      <a:endParaRPr lang="en-NZ" sz="1600" b="1" dirty="0">
                        <a:solidFill>
                          <a:schemeClr val="bg1"/>
                        </a:solidFill>
                        <a:effectLst/>
                        <a:latin typeface="Calibri"/>
                        <a:ea typeface="SimSun"/>
                        <a:cs typeface="Times New Roman"/>
                      </a:endParaRPr>
                    </a:p>
                  </a:txBody>
                  <a:tcPr marL="66410" marR="66410" marT="0" marB="0">
                    <a:solidFill>
                      <a:srgbClr val="00858B"/>
                    </a:solidFill>
                  </a:tcPr>
                </a:tc>
                <a:tc>
                  <a:txBody>
                    <a:bodyPr/>
                    <a:lstStyle/>
                    <a:p>
                      <a:pPr algn="ctr">
                        <a:lnSpc>
                          <a:spcPct val="115000"/>
                        </a:lnSpc>
                        <a:spcAft>
                          <a:spcPts val="0"/>
                        </a:spcAft>
                      </a:pPr>
                      <a:r>
                        <a:rPr lang="en-NZ" sz="1600" dirty="0">
                          <a:solidFill>
                            <a:schemeClr val="bg1"/>
                          </a:solidFill>
                          <a:effectLst/>
                        </a:rPr>
                        <a:t>Grand Total</a:t>
                      </a:r>
                      <a:endParaRPr lang="en-NZ" sz="1600" b="1" dirty="0">
                        <a:solidFill>
                          <a:schemeClr val="bg1"/>
                        </a:solidFill>
                        <a:effectLst/>
                        <a:latin typeface="Calibri"/>
                        <a:ea typeface="SimSun"/>
                        <a:cs typeface="Times New Roman"/>
                      </a:endParaRPr>
                    </a:p>
                  </a:txBody>
                  <a:tcPr marL="66410" marR="66410" marT="0" marB="0">
                    <a:solidFill>
                      <a:srgbClr val="00858B"/>
                    </a:solidFill>
                  </a:tcPr>
                </a:tc>
                <a:extLst>
                  <a:ext uri="{0D108BD9-81ED-4DB2-BD59-A6C34878D82A}">
                    <a16:rowId xmlns:a16="http://schemas.microsoft.com/office/drawing/2014/main" val="10000"/>
                  </a:ext>
                </a:extLst>
              </a:tr>
              <a:tr h="469129">
                <a:tc>
                  <a:txBody>
                    <a:bodyPr/>
                    <a:lstStyle/>
                    <a:p>
                      <a:pPr algn="l">
                        <a:lnSpc>
                          <a:spcPct val="115000"/>
                        </a:lnSpc>
                        <a:spcAft>
                          <a:spcPts val="0"/>
                        </a:spcAft>
                      </a:pPr>
                      <a:r>
                        <a:rPr lang="en-NZ" sz="1600" b="1" dirty="0">
                          <a:effectLst/>
                        </a:rPr>
                        <a:t>Ethnicity</a:t>
                      </a:r>
                      <a:endParaRPr lang="en-NZ" sz="1600" b="1"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extLst>
                  <a:ext uri="{0D108BD9-81ED-4DB2-BD59-A6C34878D82A}">
                    <a16:rowId xmlns:a16="http://schemas.microsoft.com/office/drawing/2014/main" val="10001"/>
                  </a:ext>
                </a:extLst>
              </a:tr>
              <a:tr h="798393">
                <a:tc>
                  <a:txBody>
                    <a:bodyPr/>
                    <a:lstStyle/>
                    <a:p>
                      <a:pPr algn="r">
                        <a:lnSpc>
                          <a:spcPct val="115000"/>
                        </a:lnSpc>
                        <a:spcAft>
                          <a:spcPts val="0"/>
                        </a:spcAft>
                      </a:pPr>
                      <a:r>
                        <a:rPr lang="en-NZ" sz="1600" b="1" dirty="0">
                          <a:effectLst/>
                        </a:rPr>
                        <a:t>Maori</a:t>
                      </a:r>
                      <a:endParaRPr lang="en-NZ" sz="1600" b="1"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10 (10.2%)</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14 (14.3%)</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22 (22.4%)</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10 (10.2%)</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2 </a:t>
                      </a:r>
                    </a:p>
                    <a:p>
                      <a:pPr algn="ctr">
                        <a:lnSpc>
                          <a:spcPct val="115000"/>
                        </a:lnSpc>
                        <a:spcAft>
                          <a:spcPts val="0"/>
                        </a:spcAft>
                      </a:pPr>
                      <a:r>
                        <a:rPr lang="en-NZ" sz="1600" dirty="0">
                          <a:effectLst/>
                        </a:rPr>
                        <a:t>(2.0%)</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33 (33.7%)</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7 (7.1%)</a:t>
                      </a:r>
                      <a:endParaRPr lang="en-NZ" sz="1600" dirty="0">
                        <a:effectLst/>
                        <a:latin typeface="Calibri"/>
                        <a:ea typeface="SimSun"/>
                        <a:cs typeface="Times New Roman"/>
                      </a:endParaRPr>
                    </a:p>
                  </a:txBody>
                  <a:tcPr marL="66410" marR="6641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NZ" sz="1600" dirty="0">
                          <a:effectLst/>
                        </a:rPr>
                        <a:t>98 (100.0%)</a:t>
                      </a:r>
                      <a:endParaRPr lang="en-NZ" sz="1600" dirty="0">
                        <a:effectLst/>
                        <a:latin typeface="Calibri"/>
                        <a:ea typeface="SimSun"/>
                        <a:cs typeface="Times New Roman"/>
                      </a:endParaRPr>
                    </a:p>
                    <a:p>
                      <a:pPr algn="ctr">
                        <a:lnSpc>
                          <a:spcPct val="115000"/>
                        </a:lnSpc>
                        <a:spcAft>
                          <a:spcPts val="0"/>
                        </a:spcAft>
                      </a:pPr>
                      <a:endParaRPr lang="en-NZ" sz="1600" dirty="0">
                        <a:effectLst/>
                        <a:latin typeface="Calibri"/>
                        <a:ea typeface="SimSun"/>
                        <a:cs typeface="Times New Roman"/>
                      </a:endParaRPr>
                    </a:p>
                  </a:txBody>
                  <a:tcPr marL="66410" marR="66410" marT="0" marB="0"/>
                </a:tc>
                <a:extLst>
                  <a:ext uri="{0D108BD9-81ED-4DB2-BD59-A6C34878D82A}">
                    <a16:rowId xmlns:a16="http://schemas.microsoft.com/office/drawing/2014/main" val="10002"/>
                  </a:ext>
                </a:extLst>
              </a:tr>
              <a:tr h="701950">
                <a:tc>
                  <a:txBody>
                    <a:bodyPr/>
                    <a:lstStyle/>
                    <a:p>
                      <a:pPr algn="r">
                        <a:lnSpc>
                          <a:spcPct val="115000"/>
                        </a:lnSpc>
                        <a:spcAft>
                          <a:spcPts val="0"/>
                        </a:spcAft>
                      </a:pPr>
                      <a:r>
                        <a:rPr lang="en-NZ" sz="1600" b="1" dirty="0">
                          <a:effectLst/>
                        </a:rPr>
                        <a:t>Non-Maori</a:t>
                      </a:r>
                      <a:endParaRPr lang="en-NZ" sz="1600" b="1"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25 (8.1%)</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37 (12.0%)</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38 (12.3%)</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3 </a:t>
                      </a:r>
                    </a:p>
                    <a:p>
                      <a:pPr algn="ctr">
                        <a:lnSpc>
                          <a:spcPct val="115000"/>
                        </a:lnSpc>
                        <a:spcAft>
                          <a:spcPts val="0"/>
                        </a:spcAft>
                      </a:pPr>
                      <a:r>
                        <a:rPr lang="en-NZ" sz="1600" dirty="0">
                          <a:effectLst/>
                        </a:rPr>
                        <a:t>(1.0%)</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20 (6.5%)</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kern="1200" dirty="0">
                          <a:solidFill>
                            <a:schemeClr val="tx1"/>
                          </a:solidFill>
                          <a:effectLst/>
                          <a:latin typeface="+mn-lt"/>
                          <a:ea typeface="+mn-ea"/>
                          <a:cs typeface="+mn-cs"/>
                        </a:rPr>
                        <a:t>152 (49.2%)</a:t>
                      </a:r>
                    </a:p>
                  </a:txBody>
                  <a:tcPr marL="66410" marR="66410" marT="0" marB="0"/>
                </a:tc>
                <a:tc>
                  <a:txBody>
                    <a:bodyPr/>
                    <a:lstStyle/>
                    <a:p>
                      <a:pPr algn="ctr">
                        <a:lnSpc>
                          <a:spcPct val="115000"/>
                        </a:lnSpc>
                        <a:spcAft>
                          <a:spcPts val="0"/>
                        </a:spcAft>
                      </a:pPr>
                      <a:r>
                        <a:rPr lang="en-NZ" sz="1600" dirty="0">
                          <a:effectLst/>
                        </a:rPr>
                        <a:t>34 (11.0%)</a:t>
                      </a:r>
                      <a:endParaRPr lang="en-NZ" sz="1600" dirty="0">
                        <a:effectLst/>
                        <a:latin typeface="Calibri"/>
                        <a:ea typeface="SimSun"/>
                        <a:cs typeface="Times New Roman"/>
                      </a:endParaRPr>
                    </a:p>
                  </a:txBody>
                  <a:tcPr marL="66410" marR="6641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NZ" sz="1600" dirty="0">
                          <a:effectLst/>
                        </a:rPr>
                        <a:t>309 (100.0%)</a:t>
                      </a:r>
                      <a:endParaRPr lang="en-NZ" sz="1600" dirty="0">
                        <a:effectLst/>
                        <a:latin typeface="Calibri"/>
                        <a:ea typeface="SimSun"/>
                        <a:cs typeface="Times New Roman"/>
                      </a:endParaRPr>
                    </a:p>
                  </a:txBody>
                  <a:tcPr marL="66410" marR="66410" marT="0" marB="0"/>
                </a:tc>
                <a:extLst>
                  <a:ext uri="{0D108BD9-81ED-4DB2-BD59-A6C34878D82A}">
                    <a16:rowId xmlns:a16="http://schemas.microsoft.com/office/drawing/2014/main" val="10003"/>
                  </a:ext>
                </a:extLst>
              </a:tr>
              <a:tr h="469129">
                <a:tc>
                  <a:txBody>
                    <a:bodyPr/>
                    <a:lstStyle/>
                    <a:p>
                      <a:pPr algn="l">
                        <a:lnSpc>
                          <a:spcPct val="115000"/>
                        </a:lnSpc>
                        <a:spcAft>
                          <a:spcPts val="0"/>
                        </a:spcAft>
                      </a:pPr>
                      <a:r>
                        <a:rPr lang="en-NZ" sz="1600" b="1" dirty="0">
                          <a:effectLst/>
                        </a:rPr>
                        <a:t>Age</a:t>
                      </a:r>
                      <a:endParaRPr lang="en-NZ" sz="1600" b="1"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tc>
                  <a:txBody>
                    <a:bodyPr/>
                    <a:lstStyle/>
                    <a:p>
                      <a:pPr algn="ctr">
                        <a:lnSpc>
                          <a:spcPct val="115000"/>
                        </a:lnSpc>
                        <a:spcAft>
                          <a:spcPts val="0"/>
                        </a:spcAft>
                      </a:pPr>
                      <a:r>
                        <a:rPr lang="en-NZ" sz="1600" dirty="0">
                          <a:effectLst/>
                        </a:rPr>
                        <a:t> </a:t>
                      </a:r>
                      <a:endParaRPr lang="en-NZ" sz="1600" dirty="0">
                        <a:effectLst/>
                        <a:latin typeface="Calibri"/>
                        <a:ea typeface="SimSun"/>
                        <a:cs typeface="Times New Roman"/>
                      </a:endParaRPr>
                    </a:p>
                  </a:txBody>
                  <a:tcPr marL="66410" marR="66410" marT="0" marB="0"/>
                </a:tc>
                <a:extLst>
                  <a:ext uri="{0D108BD9-81ED-4DB2-BD59-A6C34878D82A}">
                    <a16:rowId xmlns:a16="http://schemas.microsoft.com/office/drawing/2014/main" val="10004"/>
                  </a:ext>
                </a:extLst>
              </a:tr>
              <a:tr h="532261">
                <a:tc>
                  <a:txBody>
                    <a:bodyPr/>
                    <a:lstStyle/>
                    <a:p>
                      <a:pPr algn="r">
                        <a:lnSpc>
                          <a:spcPct val="115000"/>
                        </a:lnSpc>
                        <a:spcAft>
                          <a:spcPts val="0"/>
                        </a:spcAft>
                      </a:pPr>
                      <a:r>
                        <a:rPr lang="en-NZ" sz="1600" b="1" dirty="0">
                          <a:effectLst/>
                        </a:rPr>
                        <a:t>≤49</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0 (0.0%)</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0 (0.0%)</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0 (0.0%)</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1 (9.1%)</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1 (9.1%)</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9 (81.8%)</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0 (0.0%)</a:t>
                      </a:r>
                      <a:endParaRPr lang="en-NZ" sz="1600" dirty="0">
                        <a:effectLst/>
                        <a:latin typeface="Calibri"/>
                        <a:ea typeface="SimSun"/>
                        <a:cs typeface="Times New Roman"/>
                      </a:endParaRPr>
                    </a:p>
                  </a:txBody>
                  <a:tcPr marL="66410" marR="66410"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NZ" sz="1600" dirty="0">
                          <a:effectLst/>
                        </a:rPr>
                        <a:t>11 (100.0%)</a:t>
                      </a:r>
                      <a:endParaRPr lang="en-NZ" sz="1600" dirty="0">
                        <a:effectLst/>
                        <a:latin typeface="Calibri"/>
                        <a:ea typeface="SimSun"/>
                        <a:cs typeface="Times New Roman"/>
                      </a:endParaRPr>
                    </a:p>
                    <a:p>
                      <a:pPr algn="ctr">
                        <a:lnSpc>
                          <a:spcPct val="115000"/>
                        </a:lnSpc>
                        <a:spcAft>
                          <a:spcPts val="0"/>
                        </a:spcAft>
                      </a:pPr>
                      <a:endParaRPr lang="en-NZ" sz="1600" dirty="0">
                        <a:effectLst/>
                        <a:latin typeface="Calibri"/>
                        <a:ea typeface="SimSun"/>
                        <a:cs typeface="Times New Roman"/>
                      </a:endParaRPr>
                    </a:p>
                  </a:txBody>
                  <a:tcPr marL="66410" marR="66410" marT="0" marB="0" anchor="b"/>
                </a:tc>
                <a:extLst>
                  <a:ext uri="{0D108BD9-81ED-4DB2-BD59-A6C34878D82A}">
                    <a16:rowId xmlns:a16="http://schemas.microsoft.com/office/drawing/2014/main" val="10005"/>
                  </a:ext>
                </a:extLst>
              </a:tr>
              <a:tr h="514380">
                <a:tc>
                  <a:txBody>
                    <a:bodyPr/>
                    <a:lstStyle/>
                    <a:p>
                      <a:pPr algn="r">
                        <a:lnSpc>
                          <a:spcPct val="115000"/>
                        </a:lnSpc>
                        <a:spcAft>
                          <a:spcPts val="0"/>
                        </a:spcAft>
                      </a:pPr>
                      <a:r>
                        <a:rPr lang="en-NZ" sz="1600" b="1" dirty="0">
                          <a:effectLst/>
                        </a:rPr>
                        <a:t>50-59</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10 (10.3%)</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2 (2.1%)</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9 (9.3%)</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3 (3.1%)</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8 (8.2%)</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54 (55.7%)</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11 (11.3%)</a:t>
                      </a:r>
                      <a:endParaRPr lang="en-NZ" sz="1600" dirty="0">
                        <a:effectLst/>
                        <a:latin typeface="Calibri"/>
                        <a:ea typeface="SimSun"/>
                        <a:cs typeface="Times New Roman"/>
                      </a:endParaRPr>
                    </a:p>
                  </a:txBody>
                  <a:tcPr marL="66410" marR="66410"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NZ" sz="1600" dirty="0">
                          <a:effectLst/>
                        </a:rPr>
                        <a:t>97 (100.0%)</a:t>
                      </a:r>
                      <a:endParaRPr lang="en-NZ" sz="1600" dirty="0">
                        <a:effectLst/>
                        <a:latin typeface="Calibri"/>
                        <a:ea typeface="SimSun"/>
                        <a:cs typeface="Times New Roman"/>
                      </a:endParaRPr>
                    </a:p>
                    <a:p>
                      <a:pPr algn="ctr">
                        <a:lnSpc>
                          <a:spcPct val="115000"/>
                        </a:lnSpc>
                        <a:spcAft>
                          <a:spcPts val="0"/>
                        </a:spcAft>
                      </a:pPr>
                      <a:endParaRPr lang="en-NZ" sz="1600" dirty="0">
                        <a:effectLst/>
                        <a:latin typeface="Calibri"/>
                        <a:ea typeface="SimSun"/>
                        <a:cs typeface="Times New Roman"/>
                      </a:endParaRPr>
                    </a:p>
                  </a:txBody>
                  <a:tcPr marL="66410" marR="66410" marT="0" marB="0" anchor="b"/>
                </a:tc>
                <a:extLst>
                  <a:ext uri="{0D108BD9-81ED-4DB2-BD59-A6C34878D82A}">
                    <a16:rowId xmlns:a16="http://schemas.microsoft.com/office/drawing/2014/main" val="10006"/>
                  </a:ext>
                </a:extLst>
              </a:tr>
              <a:tr h="514380">
                <a:tc>
                  <a:txBody>
                    <a:bodyPr/>
                    <a:lstStyle/>
                    <a:p>
                      <a:pPr algn="r">
                        <a:lnSpc>
                          <a:spcPct val="115000"/>
                        </a:lnSpc>
                        <a:spcAft>
                          <a:spcPts val="0"/>
                        </a:spcAft>
                      </a:pPr>
                      <a:r>
                        <a:rPr lang="en-NZ" sz="1600" b="1" dirty="0">
                          <a:effectLst/>
                        </a:rPr>
                        <a:t>60-69</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21 (10.6%)</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5 (2.5%)</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38 (19.2%)</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7 (3.5%)</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7 (3.5%)</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102 (51.5%)</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18 (9.1%)</a:t>
                      </a:r>
                      <a:endParaRPr lang="en-NZ" sz="1600" dirty="0">
                        <a:effectLst/>
                        <a:latin typeface="Calibri"/>
                        <a:ea typeface="SimSun"/>
                        <a:cs typeface="Times New Roman"/>
                      </a:endParaRPr>
                    </a:p>
                  </a:txBody>
                  <a:tcPr marL="66410" marR="66410"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NZ" sz="1600" dirty="0">
                          <a:effectLst/>
                        </a:rPr>
                        <a:t>198 (100.0%)</a:t>
                      </a:r>
                      <a:endParaRPr lang="en-NZ" sz="1600" dirty="0">
                        <a:effectLst/>
                        <a:latin typeface="Calibri"/>
                        <a:ea typeface="SimSun"/>
                        <a:cs typeface="Times New Roman"/>
                      </a:endParaRPr>
                    </a:p>
                    <a:p>
                      <a:pPr algn="ctr">
                        <a:lnSpc>
                          <a:spcPct val="115000"/>
                        </a:lnSpc>
                        <a:spcAft>
                          <a:spcPts val="0"/>
                        </a:spcAft>
                      </a:pPr>
                      <a:endParaRPr lang="en-NZ" sz="1600" dirty="0">
                        <a:effectLst/>
                        <a:latin typeface="Calibri"/>
                        <a:ea typeface="SimSun"/>
                        <a:cs typeface="Times New Roman"/>
                      </a:endParaRPr>
                    </a:p>
                  </a:txBody>
                  <a:tcPr marL="66410" marR="66410" marT="0" marB="0" anchor="b"/>
                </a:tc>
                <a:extLst>
                  <a:ext uri="{0D108BD9-81ED-4DB2-BD59-A6C34878D82A}">
                    <a16:rowId xmlns:a16="http://schemas.microsoft.com/office/drawing/2014/main" val="10007"/>
                  </a:ext>
                </a:extLst>
              </a:tr>
              <a:tr h="514380">
                <a:tc>
                  <a:txBody>
                    <a:bodyPr/>
                    <a:lstStyle/>
                    <a:p>
                      <a:pPr algn="r">
                        <a:lnSpc>
                          <a:spcPct val="115000"/>
                        </a:lnSpc>
                        <a:spcAft>
                          <a:spcPts val="0"/>
                        </a:spcAft>
                      </a:pPr>
                      <a:r>
                        <a:rPr lang="en-NZ" sz="1600" b="1" dirty="0">
                          <a:effectLst/>
                        </a:rPr>
                        <a:t>≥70</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4 (4.0%)</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44 (43.6%)</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13 (12.9%)</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2 (2.0%)</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6 (5.9%)</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20 (19.8%)</a:t>
                      </a:r>
                      <a:endParaRPr lang="en-NZ" sz="1600"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dirty="0">
                          <a:effectLst/>
                        </a:rPr>
                        <a:t>12 (11.9%)</a:t>
                      </a:r>
                      <a:endParaRPr lang="en-NZ" sz="1600" dirty="0">
                        <a:effectLst/>
                        <a:latin typeface="Calibri"/>
                        <a:ea typeface="SimSun"/>
                        <a:cs typeface="Times New Roman"/>
                      </a:endParaRPr>
                    </a:p>
                  </a:txBody>
                  <a:tcPr marL="66410" marR="66410"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NZ" sz="1600" dirty="0">
                          <a:effectLst/>
                        </a:rPr>
                        <a:t>101 (100.0%)</a:t>
                      </a:r>
                      <a:endParaRPr lang="en-NZ" sz="1600" dirty="0">
                        <a:effectLst/>
                        <a:latin typeface="Calibri"/>
                        <a:ea typeface="SimSun"/>
                        <a:cs typeface="Times New Roman"/>
                      </a:endParaRPr>
                    </a:p>
                    <a:p>
                      <a:pPr algn="ctr">
                        <a:lnSpc>
                          <a:spcPct val="115000"/>
                        </a:lnSpc>
                        <a:spcAft>
                          <a:spcPts val="0"/>
                        </a:spcAft>
                      </a:pPr>
                      <a:endParaRPr lang="en-NZ" sz="1600" dirty="0">
                        <a:effectLst/>
                        <a:latin typeface="Calibri"/>
                        <a:ea typeface="SimSun"/>
                        <a:cs typeface="Times New Roman"/>
                      </a:endParaRPr>
                    </a:p>
                  </a:txBody>
                  <a:tcPr marL="66410" marR="66410" marT="0" marB="0" anchor="b"/>
                </a:tc>
                <a:extLst>
                  <a:ext uri="{0D108BD9-81ED-4DB2-BD59-A6C34878D82A}">
                    <a16:rowId xmlns:a16="http://schemas.microsoft.com/office/drawing/2014/main" val="10008"/>
                  </a:ext>
                </a:extLst>
              </a:tr>
              <a:tr h="469129">
                <a:tc>
                  <a:txBody>
                    <a:bodyPr/>
                    <a:lstStyle/>
                    <a:p>
                      <a:pPr algn="l">
                        <a:lnSpc>
                          <a:spcPct val="115000"/>
                        </a:lnSpc>
                        <a:spcAft>
                          <a:spcPts val="0"/>
                        </a:spcAft>
                      </a:pPr>
                      <a:r>
                        <a:rPr lang="en-NZ" sz="1600" b="1" dirty="0">
                          <a:effectLst/>
                        </a:rPr>
                        <a:t>Grand Total</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b="1" dirty="0">
                          <a:effectLst/>
                        </a:rPr>
                        <a:t>35</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b="1" dirty="0">
                          <a:effectLst/>
                        </a:rPr>
                        <a:t>51</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b="1" dirty="0">
                          <a:effectLst/>
                        </a:rPr>
                        <a:t>60</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b="1" dirty="0">
                          <a:effectLst/>
                        </a:rPr>
                        <a:t>13</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b="1" dirty="0">
                          <a:effectLst/>
                        </a:rPr>
                        <a:t>22</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b="1" dirty="0">
                          <a:effectLst/>
                        </a:rPr>
                        <a:t>185</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b="1" dirty="0">
                          <a:effectLst/>
                        </a:rPr>
                        <a:t>41</a:t>
                      </a:r>
                      <a:endParaRPr lang="en-NZ" sz="1600" b="1" dirty="0">
                        <a:effectLst/>
                        <a:latin typeface="Calibri"/>
                        <a:ea typeface="SimSun"/>
                        <a:cs typeface="Times New Roman"/>
                      </a:endParaRPr>
                    </a:p>
                  </a:txBody>
                  <a:tcPr marL="66410" marR="66410" marT="0" marB="0" anchor="b"/>
                </a:tc>
                <a:tc>
                  <a:txBody>
                    <a:bodyPr/>
                    <a:lstStyle/>
                    <a:p>
                      <a:pPr algn="ctr">
                        <a:lnSpc>
                          <a:spcPct val="115000"/>
                        </a:lnSpc>
                        <a:spcAft>
                          <a:spcPts val="0"/>
                        </a:spcAft>
                      </a:pPr>
                      <a:r>
                        <a:rPr lang="en-NZ" sz="1600" b="1" dirty="0">
                          <a:effectLst/>
                        </a:rPr>
                        <a:t>407</a:t>
                      </a:r>
                      <a:endParaRPr lang="en-NZ" sz="1600" b="1" dirty="0">
                        <a:effectLst/>
                        <a:latin typeface="Calibri"/>
                        <a:ea typeface="SimSun"/>
                        <a:cs typeface="Times New Roman"/>
                      </a:endParaRPr>
                    </a:p>
                  </a:txBody>
                  <a:tcPr marL="66410" marR="66410" marT="0" marB="0" anchor="b"/>
                </a:tc>
                <a:extLst>
                  <a:ext uri="{0D108BD9-81ED-4DB2-BD59-A6C34878D82A}">
                    <a16:rowId xmlns:a16="http://schemas.microsoft.com/office/drawing/2014/main" val="10009"/>
                  </a:ext>
                </a:extLst>
              </a:tr>
            </a:tbl>
          </a:graphicData>
        </a:graphic>
      </p:graphicFrame>
      <p:sp>
        <p:nvSpPr>
          <p:cNvPr id="645217" name="TextBox 5"/>
          <p:cNvSpPr txBox="1">
            <a:spLocks noChangeArrowheads="1"/>
          </p:cNvSpPr>
          <p:nvPr/>
        </p:nvSpPr>
        <p:spPr bwMode="auto">
          <a:xfrm>
            <a:off x="653141" y="6018500"/>
            <a:ext cx="8569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NZ" altLang="en-US" sz="1600" dirty="0"/>
              <a:t>AS: active surveillance; WW: watchful waiting; EXBT: external beam radiotherapy; HDR: high dose brachytherapy; LDR: low dose brachytherapy; RP: radical prostatectomy;  TNA: treatment information not available</a:t>
            </a:r>
          </a:p>
        </p:txBody>
      </p:sp>
      <p:cxnSp>
        <p:nvCxnSpPr>
          <p:cNvPr id="645222" name="Straight Arrow Connector 2"/>
          <p:cNvCxnSpPr>
            <a:cxnSpLocks noChangeShapeType="1"/>
          </p:cNvCxnSpPr>
          <p:nvPr/>
        </p:nvCxnSpPr>
        <p:spPr bwMode="auto">
          <a:xfrm flipV="1">
            <a:off x="7354525" y="3776618"/>
            <a:ext cx="0" cy="1584325"/>
          </a:xfrm>
          <a:prstGeom prst="straightConnector1">
            <a:avLst/>
          </a:prstGeom>
          <a:noFill/>
          <a:ln w="317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45223" name="Straight Arrow Connector 15"/>
          <p:cNvCxnSpPr>
            <a:cxnSpLocks noChangeShapeType="1"/>
          </p:cNvCxnSpPr>
          <p:nvPr/>
        </p:nvCxnSpPr>
        <p:spPr bwMode="auto">
          <a:xfrm>
            <a:off x="4814343" y="3776619"/>
            <a:ext cx="0" cy="1584325"/>
          </a:xfrm>
          <a:prstGeom prst="straightConnector1">
            <a:avLst/>
          </a:prstGeom>
          <a:noFill/>
          <a:ln w="3175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9933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Prostatectomy vs watchful waiting</a:t>
            </a:r>
          </a:p>
        </p:txBody>
      </p:sp>
      <p:sp>
        <p:nvSpPr>
          <p:cNvPr id="3" name="Content Placeholder 2"/>
          <p:cNvSpPr>
            <a:spLocks noGrp="1"/>
          </p:cNvSpPr>
          <p:nvPr>
            <p:ph sz="half" idx="1"/>
          </p:nvPr>
        </p:nvSpPr>
        <p:spPr/>
        <p:txBody>
          <a:bodyPr/>
          <a:lstStyle/>
          <a:p>
            <a:r>
              <a:rPr lang="en-NZ" dirty="0"/>
              <a:t>Randomised trial started in the 1990s of prostatectomy vs no active treatment</a:t>
            </a:r>
          </a:p>
        </p:txBody>
      </p:sp>
      <p:pic>
        <p:nvPicPr>
          <p:cNvPr id="5" name="Content Placeholder 4"/>
          <p:cNvPicPr>
            <a:picLocks noGrp="1" noChangeAspect="1"/>
          </p:cNvPicPr>
          <p:nvPr>
            <p:ph sz="half" idx="2"/>
          </p:nvPr>
        </p:nvPicPr>
        <p:blipFill>
          <a:blip r:embed="rId2"/>
          <a:stretch>
            <a:fillRect/>
          </a:stretch>
        </p:blipFill>
        <p:spPr>
          <a:xfrm>
            <a:off x="6275710" y="1959428"/>
            <a:ext cx="5368160" cy="3618411"/>
          </a:xfrm>
          <a:prstGeom prst="rect">
            <a:avLst/>
          </a:prstGeom>
        </p:spPr>
      </p:pic>
      <p:pic>
        <p:nvPicPr>
          <p:cNvPr id="6" name="Picture 5"/>
          <p:cNvPicPr>
            <a:picLocks noChangeAspect="1"/>
          </p:cNvPicPr>
          <p:nvPr/>
        </p:nvPicPr>
        <p:blipFill>
          <a:blip r:embed="rId3"/>
          <a:stretch>
            <a:fillRect/>
          </a:stretch>
        </p:blipFill>
        <p:spPr>
          <a:xfrm>
            <a:off x="3140069" y="6239408"/>
            <a:ext cx="5572227" cy="384081"/>
          </a:xfrm>
          <a:prstGeom prst="rect">
            <a:avLst/>
          </a:prstGeom>
        </p:spPr>
      </p:pic>
    </p:spTree>
    <p:extLst>
      <p:ext uri="{BB962C8B-B14F-4D97-AF65-F5344CB8AC3E}">
        <p14:creationId xmlns:p14="http://schemas.microsoft.com/office/powerpoint/2010/main" val="170997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Outcomes in older men</a:t>
            </a:r>
          </a:p>
        </p:txBody>
      </p:sp>
      <p:pic>
        <p:nvPicPr>
          <p:cNvPr id="5" name="Content Placeholder 4"/>
          <p:cNvPicPr>
            <a:picLocks noGrp="1" noChangeAspect="1"/>
          </p:cNvPicPr>
          <p:nvPr>
            <p:ph sz="half" idx="1"/>
          </p:nvPr>
        </p:nvPicPr>
        <p:blipFill>
          <a:blip r:embed="rId2"/>
          <a:stretch>
            <a:fillRect/>
          </a:stretch>
        </p:blipFill>
        <p:spPr>
          <a:xfrm>
            <a:off x="419358" y="1920863"/>
            <a:ext cx="5776984" cy="3826793"/>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18192" y="1920863"/>
            <a:ext cx="5481625" cy="3826794"/>
          </a:xfrm>
          <a:prstGeom prst="rect">
            <a:avLst/>
          </a:prstGeom>
        </p:spPr>
      </p:pic>
      <p:pic>
        <p:nvPicPr>
          <p:cNvPr id="7" name="Picture 6"/>
          <p:cNvPicPr>
            <a:picLocks noChangeAspect="1"/>
          </p:cNvPicPr>
          <p:nvPr/>
        </p:nvPicPr>
        <p:blipFill>
          <a:blip r:embed="rId4"/>
          <a:stretch>
            <a:fillRect/>
          </a:stretch>
        </p:blipFill>
        <p:spPr>
          <a:xfrm>
            <a:off x="3410228" y="6178619"/>
            <a:ext cx="5572227" cy="384081"/>
          </a:xfrm>
          <a:prstGeom prst="rect">
            <a:avLst/>
          </a:prstGeom>
        </p:spPr>
      </p:pic>
    </p:spTree>
    <p:extLst>
      <p:ext uri="{BB962C8B-B14F-4D97-AF65-F5344CB8AC3E}">
        <p14:creationId xmlns:p14="http://schemas.microsoft.com/office/powerpoint/2010/main" val="308977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About me</a:t>
            </a:r>
          </a:p>
        </p:txBody>
      </p:sp>
      <p:sp>
        <p:nvSpPr>
          <p:cNvPr id="3" name="Content Placeholder 2"/>
          <p:cNvSpPr>
            <a:spLocks noGrp="1"/>
          </p:cNvSpPr>
          <p:nvPr>
            <p:ph idx="1"/>
          </p:nvPr>
        </p:nvSpPr>
        <p:spPr/>
        <p:txBody>
          <a:bodyPr/>
          <a:lstStyle/>
          <a:p>
            <a:r>
              <a:rPr lang="en-NZ" dirty="0"/>
              <a:t>First job in 1977 was as a urology house surgeon</a:t>
            </a:r>
          </a:p>
          <a:p>
            <a:r>
              <a:rPr lang="en-NZ" dirty="0"/>
              <a:t>10 years as a GP</a:t>
            </a:r>
          </a:p>
          <a:p>
            <a:r>
              <a:rPr lang="en-NZ" dirty="0"/>
              <a:t>Public health training </a:t>
            </a:r>
          </a:p>
          <a:p>
            <a:r>
              <a:rPr lang="en-NZ" dirty="0"/>
              <a:t>Chaired NSAC for 9 years</a:t>
            </a:r>
          </a:p>
          <a:p>
            <a:r>
              <a:rPr lang="en-NZ" dirty="0"/>
              <a:t>Midland Prostate Cancer study – HRC</a:t>
            </a:r>
          </a:p>
          <a:p>
            <a:r>
              <a:rPr lang="en-NZ" dirty="0"/>
              <a:t>Member of the Prostate Cancer Taskforce</a:t>
            </a:r>
          </a:p>
          <a:p>
            <a:endParaRPr lang="en-NZ" dirty="0"/>
          </a:p>
        </p:txBody>
      </p:sp>
      <p:pic>
        <p:nvPicPr>
          <p:cNvPr id="5" name="Picture 4"/>
          <p:cNvPicPr>
            <a:picLocks noChangeAspect="1"/>
          </p:cNvPicPr>
          <p:nvPr/>
        </p:nvPicPr>
        <p:blipFill>
          <a:blip r:embed="rId2"/>
          <a:stretch>
            <a:fillRect/>
          </a:stretch>
        </p:blipFill>
        <p:spPr>
          <a:xfrm>
            <a:off x="9158446" y="1718596"/>
            <a:ext cx="2472532" cy="3715553"/>
          </a:xfrm>
          <a:prstGeom prst="rect">
            <a:avLst/>
          </a:prstGeom>
        </p:spPr>
      </p:pic>
    </p:spTree>
    <p:extLst>
      <p:ext uri="{BB962C8B-B14F-4D97-AF65-F5344CB8AC3E}">
        <p14:creationId xmlns:p14="http://schemas.microsoft.com/office/powerpoint/2010/main" val="1042307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4194" y="407353"/>
            <a:ext cx="7772400" cy="685800"/>
          </a:xfrm>
        </p:spPr>
        <p:txBody>
          <a:bodyPr/>
          <a:lstStyle/>
          <a:p>
            <a:r>
              <a:rPr lang="en-GB" altLang="en-US" dirty="0"/>
              <a:t>PIVOT study</a:t>
            </a:r>
          </a:p>
        </p:txBody>
      </p:sp>
      <p:sp>
        <p:nvSpPr>
          <p:cNvPr id="37891" name="Rectangle 3"/>
          <p:cNvSpPr>
            <a:spLocks noGrp="1" noChangeArrowheads="1"/>
          </p:cNvSpPr>
          <p:nvPr>
            <p:ph type="body" idx="1"/>
          </p:nvPr>
        </p:nvSpPr>
        <p:spPr>
          <a:xfrm>
            <a:off x="534193" y="1437482"/>
            <a:ext cx="5396344" cy="3733800"/>
          </a:xfrm>
        </p:spPr>
        <p:txBody>
          <a:bodyPr/>
          <a:lstStyle/>
          <a:p>
            <a:r>
              <a:rPr lang="en-NZ" altLang="en-US" dirty="0"/>
              <a:t>Trial of watchful waiting vs prostatectomy in localised cancer</a:t>
            </a:r>
          </a:p>
        </p:txBody>
      </p:sp>
      <p:pic>
        <p:nvPicPr>
          <p:cNvPr id="37892" name="Picture 4" descr="Kaplan-Meier-Plots-of-Mortalit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069" y="0"/>
            <a:ext cx="5111931" cy="691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2331" y="5171282"/>
            <a:ext cx="45719" cy="369332"/>
          </a:xfrm>
          <a:prstGeom prst="rect">
            <a:avLst/>
          </a:prstGeom>
          <a:noFill/>
        </p:spPr>
        <p:txBody>
          <a:bodyPr wrap="square" rtlCol="0">
            <a:spAutoFit/>
          </a:bodyPr>
          <a:lstStyle/>
          <a:p>
            <a:endParaRPr lang="en-NZ" dirty="0"/>
          </a:p>
        </p:txBody>
      </p:sp>
      <p:sp>
        <p:nvSpPr>
          <p:cNvPr id="3" name="TextBox 2"/>
          <p:cNvSpPr txBox="1"/>
          <p:nvPr/>
        </p:nvSpPr>
        <p:spPr>
          <a:xfrm>
            <a:off x="738050" y="3079410"/>
            <a:ext cx="5094514" cy="923330"/>
          </a:xfrm>
          <a:prstGeom prst="rect">
            <a:avLst/>
          </a:prstGeom>
          <a:noFill/>
        </p:spPr>
        <p:txBody>
          <a:bodyPr wrap="square" rtlCol="0">
            <a:spAutoFit/>
          </a:bodyPr>
          <a:lstStyle/>
          <a:p>
            <a:r>
              <a:rPr lang="en-NZ"/>
              <a:t>Wilt TJ, Brawer MK, Jones KM, et al. Radical prostatectomy versus observation for localized prostate cancer. N Engl J Med 2012;367:203-21</a:t>
            </a:r>
            <a:endParaRPr lang="en-NZ" dirty="0"/>
          </a:p>
        </p:txBody>
      </p:sp>
    </p:spTree>
    <p:extLst>
      <p:ext uri="{BB962C8B-B14F-4D97-AF65-F5344CB8AC3E}">
        <p14:creationId xmlns:p14="http://schemas.microsoft.com/office/powerpoint/2010/main" val="3019221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NZ" altLang="en-US"/>
              <a:t>To screen or not to screen</a:t>
            </a: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89066" y="1695450"/>
            <a:ext cx="7145927" cy="428755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32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b">
            <a:noAutofit/>
          </a:bodyPr>
          <a:lstStyle/>
          <a:p>
            <a:r>
              <a:rPr lang="en-US" altLang="en-US"/>
              <a:t>What is screening?</a:t>
            </a:r>
          </a:p>
        </p:txBody>
      </p:sp>
      <p:sp>
        <p:nvSpPr>
          <p:cNvPr id="2253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ormAutofit/>
          </a:bodyPr>
          <a:lstStyle/>
          <a:p>
            <a:r>
              <a:rPr lang="en-US" altLang="en-US"/>
              <a:t>Screening is the practice of investigating apparently healthy individuals with the object of detecting unrecognised disease or its precursors so that measures can be taken to prevent or delay the development of disease or to improve the prognosis.</a:t>
            </a:r>
          </a:p>
        </p:txBody>
      </p:sp>
    </p:spTree>
    <p:extLst>
      <p:ext uri="{BB962C8B-B14F-4D97-AF65-F5344CB8AC3E}">
        <p14:creationId xmlns:p14="http://schemas.microsoft.com/office/powerpoint/2010/main" val="45425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2C699B8E-F61B-4AE4-ADE2-13B3A03E06E0}"/>
              </a:ext>
            </a:extLst>
          </p:cNvPr>
          <p:cNvSpPr>
            <a:spLocks noGrp="1" noChangeArrowheads="1"/>
          </p:cNvSpPr>
          <p:nvPr>
            <p:ph type="title"/>
          </p:nvPr>
        </p:nvSpPr>
        <p:spPr/>
        <p:txBody>
          <a:bodyPr/>
          <a:lstStyle/>
          <a:p>
            <a:r>
              <a:rPr lang="en-NZ" altLang="en-US" dirty="0"/>
              <a:t>Screening Criteria</a:t>
            </a:r>
          </a:p>
        </p:txBody>
      </p:sp>
      <p:sp>
        <p:nvSpPr>
          <p:cNvPr id="132100" name="Rectangle 4">
            <a:extLst>
              <a:ext uri="{FF2B5EF4-FFF2-40B4-BE49-F238E27FC236}">
                <a16:creationId xmlns:a16="http://schemas.microsoft.com/office/drawing/2014/main" id="{2362AA1D-F1F9-4957-8FBF-B7461EA4131F}"/>
              </a:ext>
            </a:extLst>
          </p:cNvPr>
          <p:cNvSpPr>
            <a:spLocks noGrp="1" noChangeArrowheads="1"/>
          </p:cNvSpPr>
          <p:nvPr>
            <p:ph type="body" sz="half" idx="1"/>
          </p:nvPr>
        </p:nvSpPr>
        <p:spPr>
          <a:xfrm>
            <a:off x="912284" y="1487121"/>
            <a:ext cx="7067934" cy="5302923"/>
          </a:xfrm>
        </p:spPr>
        <p:txBody>
          <a:bodyPr>
            <a:noAutofit/>
          </a:bodyPr>
          <a:lstStyle/>
          <a:p>
            <a:pPr>
              <a:lnSpc>
                <a:spcPct val="80000"/>
              </a:lnSpc>
              <a:spcAft>
                <a:spcPts val="600"/>
              </a:spcAft>
            </a:pPr>
            <a:r>
              <a:rPr lang="en-NZ" altLang="en-US" sz="2200" dirty="0">
                <a:latin typeface="Arial Mäori" pitchFamily="34" charset="0"/>
              </a:rPr>
              <a:t>The condition is a suitable candidate for screening</a:t>
            </a:r>
          </a:p>
          <a:p>
            <a:pPr>
              <a:lnSpc>
                <a:spcPct val="80000"/>
              </a:lnSpc>
              <a:spcAft>
                <a:spcPts val="600"/>
              </a:spcAft>
            </a:pPr>
            <a:r>
              <a:rPr lang="en-NZ" altLang="en-US" sz="2200" dirty="0">
                <a:latin typeface="Arial Mäori" pitchFamily="34" charset="0"/>
              </a:rPr>
              <a:t>There is a suitable test</a:t>
            </a:r>
          </a:p>
          <a:p>
            <a:pPr>
              <a:lnSpc>
                <a:spcPct val="80000"/>
              </a:lnSpc>
              <a:spcAft>
                <a:spcPts val="600"/>
              </a:spcAft>
            </a:pPr>
            <a:r>
              <a:rPr lang="en-NZ" altLang="en-US" sz="2200" dirty="0">
                <a:latin typeface="Arial Mäori" pitchFamily="34" charset="0"/>
              </a:rPr>
              <a:t>There is an effective and accessible treatment or intervention for the condition</a:t>
            </a:r>
          </a:p>
          <a:p>
            <a:pPr>
              <a:lnSpc>
                <a:spcPct val="80000"/>
              </a:lnSpc>
              <a:spcAft>
                <a:spcPts val="600"/>
              </a:spcAft>
            </a:pPr>
            <a:r>
              <a:rPr lang="en-NZ" altLang="en-US" sz="2200" dirty="0">
                <a:latin typeface="Arial Mäori" pitchFamily="34" charset="0"/>
              </a:rPr>
              <a:t>There is high quality evidence, ideally from randomised controlled trials, that a screening programme is effective in reducing morbidity or mortality</a:t>
            </a:r>
          </a:p>
          <a:p>
            <a:pPr>
              <a:lnSpc>
                <a:spcPct val="80000"/>
              </a:lnSpc>
              <a:spcAft>
                <a:spcPts val="600"/>
              </a:spcAft>
            </a:pPr>
            <a:r>
              <a:rPr lang="en-NZ" altLang="en-US" sz="2200" dirty="0">
                <a:latin typeface="Arial Mäori" pitchFamily="34" charset="0"/>
              </a:rPr>
              <a:t>The potential benefit should outweigh the potential harm</a:t>
            </a:r>
          </a:p>
          <a:p>
            <a:pPr>
              <a:lnSpc>
                <a:spcPct val="80000"/>
              </a:lnSpc>
              <a:spcAft>
                <a:spcPts val="600"/>
              </a:spcAft>
            </a:pPr>
            <a:r>
              <a:rPr lang="en-NZ" altLang="en-US" sz="2200" dirty="0">
                <a:latin typeface="Arial Mäori" pitchFamily="34" charset="0"/>
              </a:rPr>
              <a:t>The health care system will be capable of supporting all necessary elements of the screening pathway</a:t>
            </a:r>
          </a:p>
          <a:p>
            <a:pPr>
              <a:lnSpc>
                <a:spcPct val="80000"/>
              </a:lnSpc>
              <a:spcAft>
                <a:spcPts val="600"/>
              </a:spcAft>
            </a:pPr>
            <a:r>
              <a:rPr lang="en-NZ" altLang="en-US" sz="2200" dirty="0">
                <a:latin typeface="Arial Mäori" pitchFamily="34" charset="0"/>
              </a:rPr>
              <a:t>There is consideration of social and ethical issues</a:t>
            </a:r>
          </a:p>
          <a:p>
            <a:pPr>
              <a:lnSpc>
                <a:spcPct val="80000"/>
              </a:lnSpc>
              <a:spcAft>
                <a:spcPts val="600"/>
              </a:spcAft>
            </a:pPr>
            <a:r>
              <a:rPr lang="en-NZ" altLang="en-US" sz="2200" dirty="0">
                <a:latin typeface="Arial Mäori" pitchFamily="34" charset="0"/>
              </a:rPr>
              <a:t>There is consideration of cost-benefit</a:t>
            </a:r>
            <a:endParaRPr lang="en-GB" altLang="en-US" sz="2200" dirty="0"/>
          </a:p>
        </p:txBody>
      </p:sp>
      <p:pic>
        <p:nvPicPr>
          <p:cNvPr id="132099" name="Picture 3">
            <a:extLst>
              <a:ext uri="{FF2B5EF4-FFF2-40B4-BE49-F238E27FC236}">
                <a16:creationId xmlns:a16="http://schemas.microsoft.com/office/drawing/2014/main" id="{0CD19A1F-B8C3-4175-A160-7FA50A9E7BB3}"/>
              </a:ext>
            </a:extLst>
          </p:cNvPr>
          <p:cNvPicPr>
            <a:picLocks noGrp="1" noChangeAspect="1" noChangeArrowheads="1"/>
          </p:cNvPicPr>
          <p:nvPr>
            <p:ph type="media" sz="half" idx="2"/>
          </p:nvPr>
        </p:nvPicPr>
        <p:blipFill>
          <a:blip r:embed="rId3">
            <a:extLst>
              <a:ext uri="{28A0092B-C50C-407E-A947-70E740481C1C}">
                <a14:useLocalDpi xmlns:a14="http://schemas.microsoft.com/office/drawing/2010/main" val="0"/>
              </a:ext>
            </a:extLst>
          </a:blip>
          <a:srcRect/>
          <a:stretch>
            <a:fillRect/>
          </a:stretch>
        </p:blipFill>
        <p:spPr>
          <a:xfrm>
            <a:off x="8121995" y="1273724"/>
            <a:ext cx="3781830" cy="551632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93007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b">
            <a:noAutofit/>
          </a:bodyPr>
          <a:lstStyle/>
          <a:p>
            <a:r>
              <a:rPr lang="en-NZ" altLang="en-US" dirty="0">
                <a:latin typeface="Arial Mäori" pitchFamily="34" charset="0"/>
              </a:rPr>
              <a:t>Suitable candidate for screening</a:t>
            </a:r>
            <a:endParaRPr lang="en-US" altLang="en-US" dirty="0"/>
          </a:p>
        </p:txBody>
      </p:sp>
      <p:sp>
        <p:nvSpPr>
          <p:cNvPr id="2457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ormAutofit/>
          </a:bodyPr>
          <a:lstStyle/>
          <a:p>
            <a:r>
              <a:rPr lang="en-US" altLang="en-US" dirty="0"/>
              <a:t>Important health problem (i.e. severity and frequency)</a:t>
            </a:r>
          </a:p>
          <a:p>
            <a:r>
              <a:rPr lang="en-US" altLang="en-US" dirty="0"/>
              <a:t>Natural history should be understood</a:t>
            </a:r>
          </a:p>
          <a:p>
            <a:r>
              <a:rPr lang="en-US" altLang="en-US" dirty="0"/>
              <a:t>Recognised latent phase</a:t>
            </a:r>
          </a:p>
        </p:txBody>
      </p:sp>
    </p:spTree>
    <p:extLst>
      <p:ext uri="{BB962C8B-B14F-4D97-AF65-F5344CB8AC3E}">
        <p14:creationId xmlns:p14="http://schemas.microsoft.com/office/powerpoint/2010/main" val="2170468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There is a suitable test</a:t>
            </a:r>
          </a:p>
        </p:txBody>
      </p:sp>
      <p:sp>
        <p:nvSpPr>
          <p:cNvPr id="3" name="Content Placeholder 2"/>
          <p:cNvSpPr>
            <a:spLocks noGrp="1"/>
          </p:cNvSpPr>
          <p:nvPr>
            <p:ph idx="1"/>
          </p:nvPr>
        </p:nvSpPr>
        <p:spPr/>
        <p:txBody>
          <a:bodyPr>
            <a:normAutofit fontScale="92500" lnSpcReduction="10000"/>
          </a:bodyPr>
          <a:lstStyle/>
          <a:p>
            <a:pPr marL="274320" indent="-274320">
              <a:buClr>
                <a:schemeClr val="accent3"/>
              </a:buClr>
              <a:buNone/>
              <a:defRPr/>
            </a:pPr>
            <a:r>
              <a:rPr lang="en-NZ" dirty="0"/>
              <a:t>Prostate specific antigen (PSA)&gt; glycoprotein produced from </a:t>
            </a:r>
          </a:p>
          <a:p>
            <a:pPr marL="274320" indent="-274320">
              <a:buClr>
                <a:schemeClr val="accent3"/>
              </a:buClr>
              <a:buNone/>
              <a:defRPr/>
            </a:pPr>
            <a:r>
              <a:rPr lang="en-NZ" dirty="0"/>
              <a:t>prostate gland</a:t>
            </a:r>
          </a:p>
          <a:p>
            <a:pPr marL="274320" indent="-274320">
              <a:buClr>
                <a:schemeClr val="accent3"/>
              </a:buClr>
              <a:buNone/>
              <a:defRPr/>
            </a:pPr>
            <a:r>
              <a:rPr lang="en-NZ" dirty="0"/>
              <a:t>PSA rises with:</a:t>
            </a:r>
          </a:p>
          <a:p>
            <a:pPr marL="274320" indent="-274320">
              <a:buClr>
                <a:schemeClr val="accent3"/>
              </a:buClr>
              <a:buFont typeface="Wingdings 2"/>
              <a:buChar char=""/>
              <a:defRPr/>
            </a:pPr>
            <a:r>
              <a:rPr lang="en-NZ" dirty="0"/>
              <a:t>Benign prostatic enlargement</a:t>
            </a:r>
          </a:p>
          <a:p>
            <a:pPr marL="274320" indent="-274320">
              <a:buClr>
                <a:schemeClr val="accent3"/>
              </a:buClr>
              <a:buFont typeface="Wingdings 2"/>
              <a:buChar char=""/>
              <a:defRPr/>
            </a:pPr>
            <a:r>
              <a:rPr lang="en-NZ" dirty="0"/>
              <a:t>Prostatitis or sub-clinical prostate inflammation</a:t>
            </a:r>
          </a:p>
          <a:p>
            <a:pPr marL="274320" indent="-274320">
              <a:buClr>
                <a:schemeClr val="accent3"/>
              </a:buClr>
              <a:buFont typeface="Wingdings 2"/>
              <a:buChar char=""/>
              <a:defRPr/>
            </a:pPr>
            <a:r>
              <a:rPr lang="en-NZ" dirty="0"/>
              <a:t>Following digital rectal exam (DRE)</a:t>
            </a:r>
          </a:p>
          <a:p>
            <a:pPr marL="274320" indent="-274320">
              <a:buClr>
                <a:schemeClr val="accent3"/>
              </a:buClr>
              <a:buFont typeface="Wingdings 2"/>
              <a:buChar char=""/>
              <a:defRPr/>
            </a:pPr>
            <a:r>
              <a:rPr lang="en-NZ" dirty="0"/>
              <a:t>Cyclists!</a:t>
            </a:r>
          </a:p>
          <a:p>
            <a:pPr marL="274320" indent="-274320">
              <a:buClr>
                <a:schemeClr val="accent3"/>
              </a:buClr>
              <a:buFont typeface="Wingdings 2"/>
              <a:buChar char=""/>
              <a:defRPr/>
            </a:pPr>
            <a:r>
              <a:rPr lang="en-NZ" dirty="0"/>
              <a:t>Prostate cancer  (but not always)</a:t>
            </a:r>
          </a:p>
          <a:p>
            <a:pPr marL="0" indent="0">
              <a:buClr>
                <a:schemeClr val="accent3"/>
              </a:buClr>
              <a:buNone/>
              <a:defRPr/>
            </a:pPr>
            <a:r>
              <a:rPr lang="en-NZ" dirty="0"/>
              <a:t>GPs use it to diagnose men with prostate symptoms, monitoring men with cancer and for screening asymptomatic men for prostate cancer</a:t>
            </a:r>
          </a:p>
          <a:p>
            <a:pPr marL="274320" indent="-274320">
              <a:buClr>
                <a:schemeClr val="accent3"/>
              </a:buClr>
              <a:buFont typeface="Wingdings 2"/>
              <a:buChar char=""/>
              <a:defRPr/>
            </a:pPr>
            <a:endParaRPr lang="en-NZ" dirty="0"/>
          </a:p>
          <a:p>
            <a:pPr marL="274320" indent="-274320">
              <a:buClr>
                <a:schemeClr val="accent3"/>
              </a:buClr>
              <a:buFont typeface="Wingdings 2"/>
              <a:buChar char=""/>
              <a:defRPr/>
            </a:pPr>
            <a:endParaRPr lang="en-NZ" dirty="0"/>
          </a:p>
          <a:p>
            <a:pPr marL="274320" indent="-274320">
              <a:buClr>
                <a:schemeClr val="accent3"/>
              </a:buClr>
              <a:buNone/>
              <a:defRPr/>
            </a:pPr>
            <a:endParaRPr lang="en-NZ" dirty="0"/>
          </a:p>
          <a:p>
            <a:pPr marL="274320" indent="-274320">
              <a:buClr>
                <a:schemeClr val="accent3"/>
              </a:buClr>
              <a:buNone/>
              <a:defRPr/>
            </a:pPr>
            <a:endParaRPr lang="en-NZ" dirty="0"/>
          </a:p>
        </p:txBody>
      </p:sp>
    </p:spTree>
    <p:extLst>
      <p:ext uri="{BB962C8B-B14F-4D97-AF65-F5344CB8AC3E}">
        <p14:creationId xmlns:p14="http://schemas.microsoft.com/office/powerpoint/2010/main" val="3167474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is the PSA test?</a:t>
            </a:r>
          </a:p>
        </p:txBody>
      </p:sp>
      <p:sp>
        <p:nvSpPr>
          <p:cNvPr id="3" name="Content Placeholder 2"/>
          <p:cNvSpPr>
            <a:spLocks noGrp="1"/>
          </p:cNvSpPr>
          <p:nvPr>
            <p:ph idx="1"/>
          </p:nvPr>
        </p:nvSpPr>
        <p:spPr/>
        <p:txBody>
          <a:bodyPr/>
          <a:lstStyle/>
          <a:p>
            <a:r>
              <a:rPr lang="en-NZ" dirty="0"/>
              <a:t>Will a PSA test pick up prostate cancer? </a:t>
            </a:r>
          </a:p>
          <a:p>
            <a:r>
              <a:rPr lang="en-NZ" dirty="0"/>
              <a:t>What is a ‘normal’ result? </a:t>
            </a:r>
          </a:p>
          <a:p>
            <a:r>
              <a:rPr lang="en-NZ" dirty="0"/>
              <a:t>What is an abnormal PSA test and what level should I be referred? </a:t>
            </a:r>
          </a:p>
          <a:p>
            <a:pPr lvl="0"/>
            <a:r>
              <a:rPr lang="en-NZ" dirty="0"/>
              <a:t>What are the limitations of the PSA test? </a:t>
            </a:r>
          </a:p>
          <a:p>
            <a:pPr lvl="0"/>
            <a:r>
              <a:rPr lang="en-NZ" dirty="0"/>
              <a:t>How often should I have a PSA test?</a:t>
            </a:r>
          </a:p>
          <a:p>
            <a:pPr lvl="0"/>
            <a:endParaRPr lang="en-NZ" dirty="0"/>
          </a:p>
          <a:p>
            <a:endParaRPr lang="en-NZ" dirty="0"/>
          </a:p>
        </p:txBody>
      </p:sp>
    </p:spTree>
    <p:extLst>
      <p:ext uri="{BB962C8B-B14F-4D97-AF65-F5344CB8AC3E}">
        <p14:creationId xmlns:p14="http://schemas.microsoft.com/office/powerpoint/2010/main" val="1927211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Prostate Cancer Management and Referral Guidance</a:t>
            </a:r>
          </a:p>
        </p:txBody>
      </p:sp>
      <p:pic>
        <p:nvPicPr>
          <p:cNvPr id="4" name="Content Placeholder 3"/>
          <p:cNvPicPr>
            <a:picLocks noGrp="1" noChangeAspect="1"/>
          </p:cNvPicPr>
          <p:nvPr>
            <p:ph idx="1"/>
          </p:nvPr>
        </p:nvPicPr>
        <p:blipFill>
          <a:blip r:embed="rId2"/>
          <a:stretch>
            <a:fillRect/>
          </a:stretch>
        </p:blipFill>
        <p:spPr>
          <a:xfrm>
            <a:off x="685578" y="1557535"/>
            <a:ext cx="11162433" cy="2517564"/>
          </a:xfrm>
          <a:prstGeom prst="rect">
            <a:avLst/>
          </a:prstGeom>
        </p:spPr>
      </p:pic>
      <p:pic>
        <p:nvPicPr>
          <p:cNvPr id="5" name="Picture 4"/>
          <p:cNvPicPr>
            <a:picLocks noChangeAspect="1"/>
          </p:cNvPicPr>
          <p:nvPr/>
        </p:nvPicPr>
        <p:blipFill>
          <a:blip r:embed="rId3"/>
          <a:stretch>
            <a:fillRect/>
          </a:stretch>
        </p:blipFill>
        <p:spPr>
          <a:xfrm>
            <a:off x="4650377" y="4075099"/>
            <a:ext cx="3815199" cy="2548009"/>
          </a:xfrm>
          <a:prstGeom prst="rect">
            <a:avLst/>
          </a:prstGeom>
        </p:spPr>
      </p:pic>
    </p:spTree>
    <p:extLst>
      <p:ext uri="{BB962C8B-B14F-4D97-AF65-F5344CB8AC3E}">
        <p14:creationId xmlns:p14="http://schemas.microsoft.com/office/powerpoint/2010/main" val="1792822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is the PSA test?</a:t>
            </a:r>
          </a:p>
        </p:txBody>
      </p:sp>
      <p:sp>
        <p:nvSpPr>
          <p:cNvPr id="3" name="Content Placeholder 2"/>
          <p:cNvSpPr>
            <a:spLocks noGrp="1"/>
          </p:cNvSpPr>
          <p:nvPr>
            <p:ph idx="1"/>
          </p:nvPr>
        </p:nvSpPr>
        <p:spPr/>
        <p:txBody>
          <a:bodyPr/>
          <a:lstStyle/>
          <a:p>
            <a:r>
              <a:rPr lang="en-NZ" dirty="0"/>
              <a:t>Will a PSA test pick up prostate cancer? </a:t>
            </a:r>
          </a:p>
          <a:p>
            <a:r>
              <a:rPr lang="en-NZ" dirty="0"/>
              <a:t>What is a ‘normal’ result? </a:t>
            </a:r>
          </a:p>
          <a:p>
            <a:r>
              <a:rPr lang="en-NZ" dirty="0"/>
              <a:t>What is an abnormal PSA test and what level should I be referred? </a:t>
            </a:r>
          </a:p>
          <a:p>
            <a:pPr lvl="0"/>
            <a:r>
              <a:rPr lang="en-NZ" dirty="0"/>
              <a:t>What are the limitations of the PSA test? </a:t>
            </a:r>
          </a:p>
          <a:p>
            <a:pPr lvl="0"/>
            <a:r>
              <a:rPr lang="en-NZ" dirty="0"/>
              <a:t>How often should I have a PSA test?</a:t>
            </a:r>
          </a:p>
          <a:p>
            <a:pPr lvl="0"/>
            <a:endParaRPr lang="en-NZ" dirty="0"/>
          </a:p>
          <a:p>
            <a:endParaRPr lang="en-NZ" dirty="0"/>
          </a:p>
        </p:txBody>
      </p:sp>
    </p:spTree>
    <p:extLst>
      <p:ext uri="{BB962C8B-B14F-4D97-AF65-F5344CB8AC3E}">
        <p14:creationId xmlns:p14="http://schemas.microsoft.com/office/powerpoint/2010/main" val="1131644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60" y="486487"/>
            <a:ext cx="8917160" cy="1098755"/>
          </a:xfrm>
        </p:spPr>
        <p:txBody>
          <a:bodyPr/>
          <a:lstStyle/>
          <a:p>
            <a:r>
              <a:rPr lang="en-NZ" dirty="0"/>
              <a:t>Should a man have a digital rectal exam at the same time as a screening PSA?</a:t>
            </a:r>
          </a:p>
        </p:txBody>
      </p:sp>
      <p:sp>
        <p:nvSpPr>
          <p:cNvPr id="3" name="Content Placeholder 2"/>
          <p:cNvSpPr>
            <a:spLocks noGrp="1"/>
          </p:cNvSpPr>
          <p:nvPr>
            <p:ph idx="1"/>
          </p:nvPr>
        </p:nvSpPr>
        <p:spPr/>
        <p:txBody>
          <a:bodyPr/>
          <a:lstStyle/>
          <a:p>
            <a:r>
              <a:rPr lang="en-NZ" dirty="0"/>
              <a:t>Some cancers occur without a raised PSA but can be picked up on DRE</a:t>
            </a:r>
          </a:p>
          <a:p>
            <a:r>
              <a:rPr lang="en-NZ" dirty="0"/>
              <a:t>Some men have a raised PSA due to an enlarged but non-cancerous prostate gland</a:t>
            </a:r>
          </a:p>
        </p:txBody>
      </p:sp>
    </p:spTree>
    <p:extLst>
      <p:ext uri="{BB962C8B-B14F-4D97-AF65-F5344CB8AC3E}">
        <p14:creationId xmlns:p14="http://schemas.microsoft.com/office/powerpoint/2010/main" val="266487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Why is prostate cancer important?</a:t>
            </a:r>
          </a:p>
        </p:txBody>
      </p:sp>
      <p:sp>
        <p:nvSpPr>
          <p:cNvPr id="3" name="Content Placeholder 2"/>
          <p:cNvSpPr>
            <a:spLocks noGrp="1"/>
          </p:cNvSpPr>
          <p:nvPr>
            <p:ph idx="1"/>
          </p:nvPr>
        </p:nvSpPr>
        <p:spPr/>
        <p:txBody>
          <a:bodyPr/>
          <a:lstStyle/>
          <a:p>
            <a:pPr algn="just">
              <a:spcBef>
                <a:spcPts val="1200"/>
              </a:spcBef>
              <a:defRPr/>
            </a:pPr>
            <a:r>
              <a:rPr lang="en-NZ" altLang="en-US" dirty="0"/>
              <a:t>4000 NZ men each year are diagnosed with prostate cancer</a:t>
            </a:r>
          </a:p>
          <a:p>
            <a:pPr algn="just">
              <a:spcBef>
                <a:spcPts val="1200"/>
              </a:spcBef>
              <a:defRPr/>
            </a:pPr>
            <a:r>
              <a:rPr lang="en-NZ" altLang="en-US" dirty="0"/>
              <a:t>75% have localised disease with excellent prognosis</a:t>
            </a:r>
          </a:p>
          <a:p>
            <a:pPr algn="just">
              <a:spcBef>
                <a:spcPts val="1200"/>
              </a:spcBef>
              <a:defRPr/>
            </a:pPr>
            <a:r>
              <a:rPr lang="en-NZ" altLang="en-US" dirty="0"/>
              <a:t>560 men will die each year from metastatic prostate cancer</a:t>
            </a:r>
          </a:p>
          <a:p>
            <a:pPr algn="just">
              <a:spcBef>
                <a:spcPts val="1200"/>
              </a:spcBef>
              <a:defRPr/>
            </a:pPr>
            <a:r>
              <a:rPr lang="en-NZ" altLang="en-US" dirty="0"/>
              <a:t>There are 25,000 men in New Zealand living with diagnosed prostate cancer</a:t>
            </a:r>
          </a:p>
        </p:txBody>
      </p:sp>
    </p:spTree>
    <p:extLst>
      <p:ext uri="{BB962C8B-B14F-4D97-AF65-F5344CB8AC3E}">
        <p14:creationId xmlns:p14="http://schemas.microsoft.com/office/powerpoint/2010/main" val="1146678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NZ" altLang="en-US" dirty="0"/>
              <a:t>DRE in the Midland study</a:t>
            </a:r>
          </a:p>
        </p:txBody>
      </p:sp>
      <p:sp>
        <p:nvSpPr>
          <p:cNvPr id="33795" name="Content Placeholder 2"/>
          <p:cNvSpPr>
            <a:spLocks noGrp="1"/>
          </p:cNvSpPr>
          <p:nvPr>
            <p:ph idx="1"/>
          </p:nvPr>
        </p:nvSpPr>
        <p:spPr/>
        <p:txBody>
          <a:bodyPr/>
          <a:lstStyle/>
          <a:p>
            <a:r>
              <a:rPr lang="en-NZ" altLang="en-US" dirty="0"/>
              <a:t>7/172 (4%) cases identified had a normal PSA</a:t>
            </a:r>
          </a:p>
          <a:p>
            <a:r>
              <a:rPr lang="en-NZ" altLang="en-US" dirty="0"/>
              <a:t>Most men (73%) said they had received a DRE. </a:t>
            </a:r>
          </a:p>
          <a:p>
            <a:r>
              <a:rPr lang="en-NZ" altLang="en-US" dirty="0"/>
              <a:t>Māori (71%) and non-Māori men (73%) were just as likely to receive a DRE</a:t>
            </a:r>
          </a:p>
          <a:p>
            <a:r>
              <a:rPr lang="en-NZ" altLang="en-US" dirty="0"/>
              <a:t>Men aged 60–69 years (86%) were most likely to receive a DRE by their GP. </a:t>
            </a:r>
          </a:p>
        </p:txBody>
      </p:sp>
    </p:spTree>
    <p:extLst>
      <p:ext uri="{BB962C8B-B14F-4D97-AF65-F5344CB8AC3E}">
        <p14:creationId xmlns:p14="http://schemas.microsoft.com/office/powerpoint/2010/main" val="261566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ltLang="en-US" dirty="0">
                <a:latin typeface="Arial Mäori" pitchFamily="34" charset="0"/>
              </a:rPr>
              <a:t>There is high quality evidence - ideally from randomised controlled trials</a:t>
            </a:r>
            <a:endParaRPr lang="en-NZ" dirty="0"/>
          </a:p>
        </p:txBody>
      </p:sp>
      <p:sp>
        <p:nvSpPr>
          <p:cNvPr id="3" name="Content Placeholder 2"/>
          <p:cNvSpPr>
            <a:spLocks noGrp="1"/>
          </p:cNvSpPr>
          <p:nvPr>
            <p:ph sz="half" idx="1"/>
          </p:nvPr>
        </p:nvSpPr>
        <p:spPr/>
        <p:txBody>
          <a:bodyPr/>
          <a:lstStyle/>
          <a:p>
            <a:r>
              <a:rPr lang="en-NZ" dirty="0"/>
              <a:t>ERSPC</a:t>
            </a:r>
          </a:p>
          <a:p>
            <a:r>
              <a:rPr lang="en-NZ" dirty="0"/>
              <a:t>PLCO</a:t>
            </a:r>
          </a:p>
          <a:p>
            <a:r>
              <a:rPr lang="en-NZ" dirty="0" err="1"/>
              <a:t>Göteborg</a:t>
            </a:r>
            <a:endParaRPr lang="en-NZ" dirty="0"/>
          </a:p>
        </p:txBody>
      </p:sp>
      <p:pic>
        <p:nvPicPr>
          <p:cNvPr id="5" name="Content Placeholder 4"/>
          <p:cNvPicPr>
            <a:picLocks noGrp="1" noChangeAspect="1"/>
          </p:cNvPicPr>
          <p:nvPr>
            <p:ph sz="half" idx="2"/>
          </p:nvPr>
        </p:nvPicPr>
        <p:blipFill>
          <a:blip r:embed="rId2"/>
          <a:stretch>
            <a:fillRect/>
          </a:stretch>
        </p:blipFill>
        <p:spPr>
          <a:xfrm>
            <a:off x="6172200" y="1927075"/>
            <a:ext cx="5181600" cy="3948412"/>
          </a:xfrm>
          <a:prstGeom prst="rect">
            <a:avLst/>
          </a:prstGeom>
        </p:spPr>
      </p:pic>
    </p:spTree>
    <p:extLst>
      <p:ext uri="{BB962C8B-B14F-4D97-AF65-F5344CB8AC3E}">
        <p14:creationId xmlns:p14="http://schemas.microsoft.com/office/powerpoint/2010/main" val="1155739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AU" altLang="en-US" sz="2400"/>
              <a:t>European Randomized Study of Screening for Prostate Cancer (ERSPC)</a:t>
            </a:r>
            <a:endParaRPr lang="en-NZ" altLang="en-US" sz="2400"/>
          </a:p>
        </p:txBody>
      </p:sp>
      <p:sp>
        <p:nvSpPr>
          <p:cNvPr id="47107" name="Content Placeholder 2"/>
          <p:cNvSpPr>
            <a:spLocks noGrp="1"/>
          </p:cNvSpPr>
          <p:nvPr>
            <p:ph idx="1"/>
          </p:nvPr>
        </p:nvSpPr>
        <p:spPr/>
        <p:txBody>
          <a:bodyPr/>
          <a:lstStyle/>
          <a:p>
            <a:r>
              <a:rPr lang="en-NZ" altLang="en-US"/>
              <a:t>Included 182,000 men recruited over 10 years from 7 different European countries</a:t>
            </a:r>
          </a:p>
          <a:p>
            <a:r>
              <a:rPr lang="en-NZ" altLang="en-US"/>
              <a:t>Men aged 55 to 75 years</a:t>
            </a:r>
          </a:p>
          <a:p>
            <a:r>
              <a:rPr lang="en-NZ" altLang="en-US"/>
              <a:t>Screened men every 4 years</a:t>
            </a:r>
          </a:p>
          <a:p>
            <a:r>
              <a:rPr lang="en-NZ" altLang="en-US"/>
              <a:t>Considered positive if test greater than 2.4 ng/ml</a:t>
            </a:r>
          </a:p>
          <a:p>
            <a:endParaRPr lang="en-NZ" altLang="en-US"/>
          </a:p>
        </p:txBody>
      </p:sp>
      <p:pic>
        <p:nvPicPr>
          <p:cNvPr id="2" name="Picture 1"/>
          <p:cNvPicPr>
            <a:picLocks noChangeAspect="1"/>
          </p:cNvPicPr>
          <p:nvPr/>
        </p:nvPicPr>
        <p:blipFill>
          <a:blip r:embed="rId2"/>
          <a:stretch>
            <a:fillRect/>
          </a:stretch>
        </p:blipFill>
        <p:spPr>
          <a:xfrm>
            <a:off x="8712927" y="4530486"/>
            <a:ext cx="3274102" cy="2195222"/>
          </a:xfrm>
          <a:prstGeom prst="rect">
            <a:avLst/>
          </a:prstGeom>
        </p:spPr>
      </p:pic>
    </p:spTree>
    <p:extLst>
      <p:ext uri="{BB962C8B-B14F-4D97-AF65-F5344CB8AC3E}">
        <p14:creationId xmlns:p14="http://schemas.microsoft.com/office/powerpoint/2010/main" val="1162633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NZ" altLang="en-US" dirty="0"/>
              <a:t>ERSPC</a:t>
            </a:r>
            <a:endParaRPr lang="en-GB" altLang="en-US" dirty="0"/>
          </a:p>
        </p:txBody>
      </p:sp>
      <p:sp>
        <p:nvSpPr>
          <p:cNvPr id="48131" name="Rectangle 3"/>
          <p:cNvSpPr>
            <a:spLocks noGrp="1" noChangeArrowheads="1"/>
          </p:cNvSpPr>
          <p:nvPr>
            <p:ph type="body" idx="1"/>
          </p:nvPr>
        </p:nvSpPr>
        <p:spPr>
          <a:xfrm>
            <a:off x="693175" y="1558019"/>
            <a:ext cx="9103967" cy="4516210"/>
          </a:xfrm>
        </p:spPr>
        <p:txBody>
          <a:bodyPr>
            <a:normAutofit/>
          </a:bodyPr>
          <a:lstStyle/>
          <a:p>
            <a:pPr>
              <a:lnSpc>
                <a:spcPct val="80000"/>
              </a:lnSpc>
            </a:pPr>
            <a:r>
              <a:rPr lang="en-AU" altLang="en-US" dirty="0">
                <a:latin typeface="Arial" panose="020B0604020202020204" pitchFamily="34" charset="0"/>
              </a:rPr>
              <a:t>The trial </a:t>
            </a:r>
            <a:r>
              <a:rPr lang="en-AU" altLang="en-US" b="1" dirty="0">
                <a:latin typeface="Arial" panose="020B0604020202020204" pitchFamily="34" charset="0"/>
              </a:rPr>
              <a:t>analysed </a:t>
            </a:r>
            <a:r>
              <a:rPr lang="en-AU" altLang="en-US" dirty="0">
                <a:latin typeface="Arial" panose="020B0604020202020204" pitchFamily="34" charset="0"/>
              </a:rPr>
              <a:t>men from ages 55 to 69 years</a:t>
            </a:r>
          </a:p>
          <a:p>
            <a:pPr>
              <a:lnSpc>
                <a:spcPct val="80000"/>
              </a:lnSpc>
            </a:pPr>
            <a:r>
              <a:rPr lang="en-GB" altLang="en-US" dirty="0">
                <a:latin typeface="Arial" panose="020B0604020202020204" pitchFamily="34" charset="0"/>
              </a:rPr>
              <a:t>Absolute risk difference between the screening and control groups of 0.71 </a:t>
            </a:r>
            <a:r>
              <a:rPr lang="en-GB" altLang="en-US" b="1" dirty="0">
                <a:latin typeface="Arial" panose="020B0604020202020204" pitchFamily="34" charset="0"/>
              </a:rPr>
              <a:t>prostate cancer</a:t>
            </a:r>
            <a:r>
              <a:rPr lang="en-GB" altLang="en-US" dirty="0">
                <a:latin typeface="Arial" panose="020B0604020202020204" pitchFamily="34" charset="0"/>
              </a:rPr>
              <a:t> deaths per 1000 men.  </a:t>
            </a:r>
          </a:p>
          <a:p>
            <a:pPr>
              <a:lnSpc>
                <a:spcPct val="80000"/>
              </a:lnSpc>
            </a:pPr>
            <a:r>
              <a:rPr lang="en-GB" altLang="en-US" dirty="0">
                <a:latin typeface="Arial" panose="020B0604020202020204" pitchFamily="34" charset="0"/>
              </a:rPr>
              <a:t>1410 men would have to be screened 1.7 times over 9 years (number needed to screen),</a:t>
            </a:r>
          </a:p>
          <a:p>
            <a:pPr>
              <a:lnSpc>
                <a:spcPct val="80000"/>
              </a:lnSpc>
            </a:pPr>
            <a:r>
              <a:rPr lang="en-GB" altLang="en-US" dirty="0">
                <a:latin typeface="Arial" panose="020B0604020202020204" pitchFamily="34" charset="0"/>
              </a:rPr>
              <a:t>48 men would need to be treated (number needed to treat) to prevent one prostate cancer death.</a:t>
            </a:r>
            <a:r>
              <a:rPr lang="en-AU" altLang="en-US" dirty="0">
                <a:latin typeface="Arial" panose="020B0604020202020204" pitchFamily="34" charset="0"/>
              </a:rPr>
              <a:t> </a:t>
            </a:r>
          </a:p>
          <a:p>
            <a:pPr>
              <a:lnSpc>
                <a:spcPct val="80000"/>
              </a:lnSpc>
            </a:pPr>
            <a:r>
              <a:rPr lang="en-AU" altLang="en-US" dirty="0">
                <a:latin typeface="Arial" panose="020B0604020202020204" pitchFamily="34" charset="0"/>
              </a:rPr>
              <a:t>There was no benefit in all cause mortality</a:t>
            </a:r>
          </a:p>
        </p:txBody>
      </p:sp>
    </p:spTree>
    <p:extLst>
      <p:ext uri="{BB962C8B-B14F-4D97-AF65-F5344CB8AC3E}">
        <p14:creationId xmlns:p14="http://schemas.microsoft.com/office/powerpoint/2010/main" val="1192840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NZ" altLang="en-US" dirty="0"/>
              <a:t>ERSPC</a:t>
            </a:r>
            <a:endParaRPr lang="en-GB" altLang="en-US" dirty="0"/>
          </a:p>
        </p:txBody>
      </p:sp>
      <p:sp>
        <p:nvSpPr>
          <p:cNvPr id="49155" name="Rectangle 3"/>
          <p:cNvSpPr>
            <a:spLocks noGrp="1" noChangeArrowheads="1"/>
          </p:cNvSpPr>
          <p:nvPr>
            <p:ph type="body" idx="1"/>
          </p:nvPr>
        </p:nvSpPr>
        <p:spPr>
          <a:xfrm>
            <a:off x="693176" y="1531893"/>
            <a:ext cx="8542264" cy="4529273"/>
          </a:xfrm>
        </p:spPr>
        <p:txBody>
          <a:bodyPr>
            <a:normAutofit lnSpcReduction="10000"/>
          </a:bodyPr>
          <a:lstStyle/>
          <a:p>
            <a:pPr>
              <a:lnSpc>
                <a:spcPct val="80000"/>
              </a:lnSpc>
            </a:pPr>
            <a:r>
              <a:rPr lang="en-AU" altLang="en-US" dirty="0">
                <a:latin typeface="Arial" panose="020B0604020202020204" pitchFamily="34" charset="0"/>
              </a:rPr>
              <a:t>13 years of follow up published Lancet 2014</a:t>
            </a:r>
          </a:p>
          <a:p>
            <a:pPr>
              <a:lnSpc>
                <a:spcPct val="80000"/>
              </a:lnSpc>
            </a:pPr>
            <a:r>
              <a:rPr lang="en-NZ" altLang="en-US" dirty="0">
                <a:latin typeface="Arial" panose="020B0604020202020204" pitchFamily="34" charset="0"/>
              </a:rPr>
              <a:t>A</a:t>
            </a:r>
            <a:r>
              <a:rPr lang="en-GB" altLang="en-US" dirty="0" err="1">
                <a:latin typeface="Arial" panose="020B0604020202020204" pitchFamily="34" charset="0"/>
              </a:rPr>
              <a:t>bsolute</a:t>
            </a:r>
            <a:r>
              <a:rPr lang="en-GB" altLang="en-US" dirty="0">
                <a:latin typeface="Arial" panose="020B0604020202020204" pitchFamily="34" charset="0"/>
              </a:rPr>
              <a:t> risk difference between the screening and control groups of 1.28 </a:t>
            </a:r>
            <a:r>
              <a:rPr lang="en-GB" altLang="en-US" b="1" dirty="0">
                <a:latin typeface="Arial" panose="020B0604020202020204" pitchFamily="34" charset="0"/>
              </a:rPr>
              <a:t>prostate cancer</a:t>
            </a:r>
            <a:r>
              <a:rPr lang="en-GB" altLang="en-US" dirty="0">
                <a:latin typeface="Arial" panose="020B0604020202020204" pitchFamily="34" charset="0"/>
              </a:rPr>
              <a:t> deaths per 1000 men.  </a:t>
            </a:r>
          </a:p>
          <a:p>
            <a:pPr>
              <a:lnSpc>
                <a:spcPct val="80000"/>
              </a:lnSpc>
            </a:pPr>
            <a:r>
              <a:rPr lang="en-GB" altLang="en-US" dirty="0">
                <a:latin typeface="Arial" panose="020B0604020202020204" pitchFamily="34" charset="0"/>
              </a:rPr>
              <a:t>781 men would have to be screened over 13 years (number needed to screen), </a:t>
            </a:r>
          </a:p>
          <a:p>
            <a:pPr>
              <a:lnSpc>
                <a:spcPct val="80000"/>
              </a:lnSpc>
            </a:pPr>
            <a:r>
              <a:rPr lang="en-GB" altLang="en-US" dirty="0">
                <a:latin typeface="Arial" panose="020B0604020202020204" pitchFamily="34" charset="0"/>
              </a:rPr>
              <a:t>27 men would need to be diagnosed (number needed to treat) to prevent one prostate cancer death.</a:t>
            </a:r>
            <a:r>
              <a:rPr lang="en-AU" altLang="en-US" dirty="0">
                <a:latin typeface="Arial" panose="020B0604020202020204" pitchFamily="34" charset="0"/>
              </a:rPr>
              <a:t> </a:t>
            </a:r>
          </a:p>
          <a:p>
            <a:pPr>
              <a:lnSpc>
                <a:spcPct val="80000"/>
              </a:lnSpc>
            </a:pPr>
            <a:r>
              <a:rPr lang="en-AU" altLang="en-US" dirty="0">
                <a:latin typeface="Arial" panose="020B0604020202020204" pitchFamily="34" charset="0"/>
              </a:rPr>
              <a:t>D</a:t>
            </a:r>
            <a:r>
              <a:rPr lang="en-NZ" altLang="en-US" dirty="0" err="1"/>
              <a:t>espite</a:t>
            </a:r>
            <a:r>
              <a:rPr lang="en-NZ" altLang="en-US" dirty="0"/>
              <a:t> showing a clear prostate cancer mortality reduction, the findings are not sufficient to justify population-based screening.</a:t>
            </a:r>
            <a:endParaRPr lang="en-AU" altLang="en-US" dirty="0">
              <a:latin typeface="Arial" panose="020B0604020202020204" pitchFamily="34" charset="0"/>
            </a:endParaRPr>
          </a:p>
        </p:txBody>
      </p:sp>
    </p:spTree>
    <p:extLst>
      <p:ext uri="{BB962C8B-B14F-4D97-AF65-F5344CB8AC3E}">
        <p14:creationId xmlns:p14="http://schemas.microsoft.com/office/powerpoint/2010/main" val="3424435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NZ" altLang="en-US"/>
              <a:t>ERSPC</a:t>
            </a:r>
            <a:endParaRPr lang="en-GB" altLang="en-US"/>
          </a:p>
        </p:txBody>
      </p:sp>
      <p:pic>
        <p:nvPicPr>
          <p:cNvPr id="5017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05984" y="1441551"/>
            <a:ext cx="10634825" cy="4528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538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NZ" altLang="en-US" dirty="0"/>
              <a:t>PLCO</a:t>
            </a:r>
          </a:p>
        </p:txBody>
      </p:sp>
      <p:sp>
        <p:nvSpPr>
          <p:cNvPr id="51203" name="Content Placeholder 2"/>
          <p:cNvSpPr>
            <a:spLocks noGrp="1"/>
          </p:cNvSpPr>
          <p:nvPr>
            <p:ph idx="1"/>
          </p:nvPr>
        </p:nvSpPr>
        <p:spPr/>
        <p:txBody>
          <a:bodyPr/>
          <a:lstStyle/>
          <a:p>
            <a:r>
              <a:rPr lang="en-NZ" altLang="en-US"/>
              <a:t>180,000 men and women recruited in US for a study of prostate, lung, colorectal and ovarian cancer</a:t>
            </a:r>
          </a:p>
          <a:p>
            <a:r>
              <a:rPr lang="en-NZ" altLang="en-US"/>
              <a:t>76,693 men randomised</a:t>
            </a:r>
          </a:p>
          <a:p>
            <a:r>
              <a:rPr lang="en-NZ" altLang="en-US"/>
              <a:t>Aged 55 to 75 years</a:t>
            </a:r>
          </a:p>
          <a:p>
            <a:r>
              <a:rPr lang="en-NZ" altLang="en-US"/>
              <a:t>Screened men every year</a:t>
            </a:r>
          </a:p>
          <a:p>
            <a:r>
              <a:rPr lang="en-NZ" altLang="en-US"/>
              <a:t>2820 cancers in screening group, 2323 in control</a:t>
            </a:r>
          </a:p>
          <a:p>
            <a:r>
              <a:rPr lang="en-NZ" altLang="en-US"/>
              <a:t>50 deaths from PC in screening group and 44 in control group </a:t>
            </a:r>
          </a:p>
          <a:p>
            <a:endParaRPr lang="en-NZ" altLang="en-US"/>
          </a:p>
        </p:txBody>
      </p:sp>
    </p:spTree>
    <p:extLst>
      <p:ext uri="{BB962C8B-B14F-4D97-AF65-F5344CB8AC3E}">
        <p14:creationId xmlns:p14="http://schemas.microsoft.com/office/powerpoint/2010/main" val="3155870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NZ" altLang="en-US" dirty="0"/>
              <a:t>PLCO</a:t>
            </a:r>
            <a:endParaRPr lang="en-GB" altLang="en-US" dirty="0"/>
          </a:p>
        </p:txBody>
      </p:sp>
      <p:sp>
        <p:nvSpPr>
          <p:cNvPr id="38915" name="Rectangle 3"/>
          <p:cNvSpPr>
            <a:spLocks noGrp="1" noChangeArrowheads="1"/>
          </p:cNvSpPr>
          <p:nvPr>
            <p:ph type="body" idx="1"/>
          </p:nvPr>
        </p:nvSpPr>
        <p:spPr>
          <a:xfrm>
            <a:off x="597168" y="1479642"/>
            <a:ext cx="7772400" cy="3889375"/>
          </a:xfrm>
        </p:spPr>
        <p:txBody>
          <a:bodyPr/>
          <a:lstStyle/>
          <a:p>
            <a:pPr>
              <a:lnSpc>
                <a:spcPct val="80000"/>
              </a:lnSpc>
              <a:defRPr/>
            </a:pPr>
            <a:r>
              <a:rPr lang="en-NZ" dirty="0"/>
              <a:t>Smaller sample size</a:t>
            </a:r>
          </a:p>
          <a:p>
            <a:pPr>
              <a:lnSpc>
                <a:spcPct val="80000"/>
              </a:lnSpc>
              <a:defRPr/>
            </a:pPr>
            <a:r>
              <a:rPr lang="en-NZ" dirty="0"/>
              <a:t>Older patient group</a:t>
            </a:r>
          </a:p>
          <a:p>
            <a:pPr>
              <a:lnSpc>
                <a:spcPct val="80000"/>
              </a:lnSpc>
              <a:defRPr/>
            </a:pPr>
            <a:r>
              <a:rPr lang="en-NZ" dirty="0"/>
              <a:t>Significant contamination in control group</a:t>
            </a:r>
            <a:endParaRPr lang="en-AU" dirty="0"/>
          </a:p>
        </p:txBody>
      </p:sp>
    </p:spTree>
    <p:extLst>
      <p:ext uri="{BB962C8B-B14F-4D97-AF65-F5344CB8AC3E}">
        <p14:creationId xmlns:p14="http://schemas.microsoft.com/office/powerpoint/2010/main" val="1078404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NZ" altLang="en-US" dirty="0" err="1"/>
              <a:t>Göteborg</a:t>
            </a:r>
            <a:r>
              <a:rPr lang="en-NZ" altLang="en-US" dirty="0"/>
              <a:t> study (2010)</a:t>
            </a:r>
            <a:endParaRPr lang="en-GB" altLang="en-US" dirty="0"/>
          </a:p>
        </p:txBody>
      </p:sp>
      <p:sp>
        <p:nvSpPr>
          <p:cNvPr id="53251" name="Rectangle 3"/>
          <p:cNvSpPr>
            <a:spLocks noGrp="1" noChangeArrowheads="1"/>
          </p:cNvSpPr>
          <p:nvPr>
            <p:ph type="body" idx="1"/>
          </p:nvPr>
        </p:nvSpPr>
        <p:spPr>
          <a:xfrm>
            <a:off x="501160" y="1718596"/>
            <a:ext cx="8429296" cy="4351338"/>
          </a:xfrm>
        </p:spPr>
        <p:txBody>
          <a:bodyPr/>
          <a:lstStyle/>
          <a:p>
            <a:pPr>
              <a:lnSpc>
                <a:spcPct val="80000"/>
              </a:lnSpc>
            </a:pPr>
            <a:r>
              <a:rPr lang="en-NZ" altLang="en-US" dirty="0"/>
              <a:t>20,000 men aged 50-64 years.  </a:t>
            </a:r>
          </a:p>
          <a:p>
            <a:pPr>
              <a:lnSpc>
                <a:spcPct val="80000"/>
              </a:lnSpc>
            </a:pPr>
            <a:r>
              <a:rPr lang="en-NZ" altLang="en-US" dirty="0"/>
              <a:t>PSA cut-off 2.4 ng/mL </a:t>
            </a:r>
          </a:p>
          <a:p>
            <a:pPr>
              <a:lnSpc>
                <a:spcPct val="80000"/>
              </a:lnSpc>
            </a:pPr>
            <a:r>
              <a:rPr lang="en-NZ" altLang="en-US" dirty="0"/>
              <a:t>Participation rate in at least one screening round was 76% (n=7578) and a total of 29315 PSA tests were performed.  </a:t>
            </a:r>
          </a:p>
          <a:p>
            <a:pPr>
              <a:lnSpc>
                <a:spcPct val="80000"/>
              </a:lnSpc>
            </a:pPr>
            <a:r>
              <a:rPr lang="en-NZ" altLang="en-US" dirty="0"/>
              <a:t>A total of 4693 positive PSA results were recorded.  </a:t>
            </a:r>
          </a:p>
          <a:p>
            <a:pPr>
              <a:lnSpc>
                <a:spcPct val="80000"/>
              </a:lnSpc>
            </a:pPr>
            <a:r>
              <a:rPr lang="en-NZ" altLang="en-US" dirty="0"/>
              <a:t>33% of the participants (n= 2469) received at least one positive result and 93% of these (n=2298) had a biopsy</a:t>
            </a:r>
            <a:endParaRPr lang="en-NZ" altLang="en-US" i="1" dirty="0"/>
          </a:p>
        </p:txBody>
      </p:sp>
      <p:pic>
        <p:nvPicPr>
          <p:cNvPr id="2" name="Picture 1"/>
          <p:cNvPicPr>
            <a:picLocks noChangeAspect="1"/>
          </p:cNvPicPr>
          <p:nvPr/>
        </p:nvPicPr>
        <p:blipFill>
          <a:blip r:embed="rId2"/>
          <a:stretch>
            <a:fillRect/>
          </a:stretch>
        </p:blipFill>
        <p:spPr>
          <a:xfrm>
            <a:off x="8930456" y="1718596"/>
            <a:ext cx="3068750" cy="4276921"/>
          </a:xfrm>
          <a:prstGeom prst="rect">
            <a:avLst/>
          </a:prstGeom>
        </p:spPr>
      </p:pic>
    </p:spTree>
    <p:extLst>
      <p:ext uri="{BB962C8B-B14F-4D97-AF65-F5344CB8AC3E}">
        <p14:creationId xmlns:p14="http://schemas.microsoft.com/office/powerpoint/2010/main" val="2665398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NZ" altLang="en-US" dirty="0" err="1"/>
              <a:t>Göteborg</a:t>
            </a:r>
            <a:r>
              <a:rPr lang="en-NZ" altLang="en-US" dirty="0"/>
              <a:t> study (2010)</a:t>
            </a:r>
            <a:endParaRPr lang="en-GB" altLang="en-US" dirty="0"/>
          </a:p>
        </p:txBody>
      </p:sp>
      <p:sp>
        <p:nvSpPr>
          <p:cNvPr id="54275" name="Rectangle 3"/>
          <p:cNvSpPr>
            <a:spLocks noGrp="1" noChangeArrowheads="1"/>
          </p:cNvSpPr>
          <p:nvPr>
            <p:ph type="body" idx="1"/>
          </p:nvPr>
        </p:nvSpPr>
        <p:spPr>
          <a:xfrm>
            <a:off x="605663" y="1297859"/>
            <a:ext cx="10811274" cy="4724118"/>
          </a:xfrm>
        </p:spPr>
        <p:txBody>
          <a:bodyPr>
            <a:normAutofit/>
          </a:bodyPr>
          <a:lstStyle/>
          <a:p>
            <a:pPr>
              <a:lnSpc>
                <a:spcPct val="90000"/>
              </a:lnSpc>
            </a:pPr>
            <a:r>
              <a:rPr lang="en-NZ" altLang="en-US" dirty="0"/>
              <a:t>After 14 years of follow-up, within a core age group of 50 to 64 years, 44 and 78 prostate cancer deaths were observed in the screening group and control groups respectively.  The unadjusted rate ratio for death from prostate cancer in the screening group was 0.56 (95% CI, 0.39-0.82 p=0.002).  </a:t>
            </a:r>
          </a:p>
          <a:p>
            <a:pPr>
              <a:lnSpc>
                <a:spcPct val="90000"/>
              </a:lnSpc>
            </a:pPr>
            <a:r>
              <a:rPr lang="en-NZ" altLang="en-US" dirty="0"/>
              <a:t>This corresponds with a significant absolute risk difference between groups of four deaths per 1000 men. </a:t>
            </a:r>
          </a:p>
          <a:p>
            <a:pPr>
              <a:lnSpc>
                <a:spcPct val="90000"/>
              </a:lnSpc>
            </a:pPr>
            <a:r>
              <a:rPr lang="en-NZ" altLang="en-US" dirty="0"/>
              <a:t>The incidence of prostate cancer was almost 60% greater in the screened group (see table) . </a:t>
            </a:r>
          </a:p>
          <a:p>
            <a:pPr>
              <a:lnSpc>
                <a:spcPct val="90000"/>
              </a:lnSpc>
            </a:pPr>
            <a:r>
              <a:rPr lang="en-NZ" altLang="en-US" dirty="0"/>
              <a:t>The all cause mortality in the two groups was 1982 in the control group and 1981 in the screened group.  </a:t>
            </a:r>
            <a:endParaRPr lang="en-GB" altLang="en-US" dirty="0"/>
          </a:p>
        </p:txBody>
      </p:sp>
    </p:spTree>
    <p:extLst>
      <p:ext uri="{BB962C8B-B14F-4D97-AF65-F5344CB8AC3E}">
        <p14:creationId xmlns:p14="http://schemas.microsoft.com/office/powerpoint/2010/main" val="211604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International comparison</a:t>
            </a:r>
          </a:p>
        </p:txBody>
      </p:sp>
      <p:pic>
        <p:nvPicPr>
          <p:cNvPr id="4" name="Content Placeholder 3"/>
          <p:cNvPicPr>
            <a:picLocks noGrp="1" noChangeAspect="1"/>
          </p:cNvPicPr>
          <p:nvPr>
            <p:ph idx="1"/>
          </p:nvPr>
        </p:nvPicPr>
        <p:blipFill>
          <a:blip r:embed="rId2"/>
          <a:stretch>
            <a:fillRect/>
          </a:stretch>
        </p:blipFill>
        <p:spPr>
          <a:xfrm>
            <a:off x="6309360" y="2001449"/>
            <a:ext cx="5317476" cy="3360645"/>
          </a:xfrm>
          <a:prstGeom prst="rect">
            <a:avLst/>
          </a:prstGeom>
        </p:spPr>
      </p:pic>
      <p:pic>
        <p:nvPicPr>
          <p:cNvPr id="5" name="Picture 4"/>
          <p:cNvPicPr>
            <a:picLocks noChangeAspect="1"/>
          </p:cNvPicPr>
          <p:nvPr/>
        </p:nvPicPr>
        <p:blipFill>
          <a:blip r:embed="rId3"/>
          <a:stretch>
            <a:fillRect/>
          </a:stretch>
        </p:blipFill>
        <p:spPr>
          <a:xfrm>
            <a:off x="210762" y="1660627"/>
            <a:ext cx="5974186" cy="4427926"/>
          </a:xfrm>
          <a:prstGeom prst="rect">
            <a:avLst/>
          </a:prstGeom>
        </p:spPr>
      </p:pic>
    </p:spTree>
    <p:extLst>
      <p:ext uri="{BB962C8B-B14F-4D97-AF65-F5344CB8AC3E}">
        <p14:creationId xmlns:p14="http://schemas.microsoft.com/office/powerpoint/2010/main" val="2118553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548640" y="474617"/>
            <a:ext cx="10363200" cy="685800"/>
          </a:xfrm>
        </p:spPr>
        <p:txBody>
          <a:bodyPr/>
          <a:lstStyle/>
          <a:p>
            <a:r>
              <a:rPr lang="en-NZ" altLang="en-US" dirty="0" err="1"/>
              <a:t>Göteborg</a:t>
            </a:r>
            <a:r>
              <a:rPr lang="en-NZ" altLang="en-US" dirty="0"/>
              <a:t> study</a:t>
            </a:r>
            <a:endParaRPr lang="en-GB" altLang="en-US" dirty="0"/>
          </a:p>
        </p:txBody>
      </p:sp>
      <p:graphicFrame>
        <p:nvGraphicFramePr>
          <p:cNvPr id="67622" name="Group 38"/>
          <p:cNvGraphicFramePr>
            <a:graphicFrameLocks noGrp="1"/>
          </p:cNvGraphicFramePr>
          <p:nvPr>
            <p:ph type="tbl" idx="1"/>
            <p:extLst>
              <p:ext uri="{D42A27DB-BD31-4B8C-83A1-F6EECF244321}">
                <p14:modId xmlns:p14="http://schemas.microsoft.com/office/powerpoint/2010/main" val="2350532562"/>
              </p:ext>
            </p:extLst>
          </p:nvPr>
        </p:nvGraphicFramePr>
        <p:xfrm>
          <a:off x="953589" y="1449978"/>
          <a:ext cx="8244840" cy="4627607"/>
        </p:xfrm>
        <a:graphic>
          <a:graphicData uri="http://schemas.openxmlformats.org/drawingml/2006/table">
            <a:tbl>
              <a:tblPr/>
              <a:tblGrid>
                <a:gridCol w="2748280">
                  <a:extLst>
                    <a:ext uri="{9D8B030D-6E8A-4147-A177-3AD203B41FA5}">
                      <a16:colId xmlns:a16="http://schemas.microsoft.com/office/drawing/2014/main" val="20000"/>
                    </a:ext>
                  </a:extLst>
                </a:gridCol>
                <a:gridCol w="2748280">
                  <a:extLst>
                    <a:ext uri="{9D8B030D-6E8A-4147-A177-3AD203B41FA5}">
                      <a16:colId xmlns:a16="http://schemas.microsoft.com/office/drawing/2014/main" val="20001"/>
                    </a:ext>
                  </a:extLst>
                </a:gridCol>
                <a:gridCol w="2748280">
                  <a:extLst>
                    <a:ext uri="{9D8B030D-6E8A-4147-A177-3AD203B41FA5}">
                      <a16:colId xmlns:a16="http://schemas.microsoft.com/office/drawing/2014/main" val="20002"/>
                    </a:ext>
                  </a:extLst>
                </a:gridCol>
              </a:tblGrid>
              <a:tr h="1259422">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Verdana"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2000" b="0" i="0" u="none" strike="noStrike" cap="none" normalizeH="0" baseline="0">
                          <a:ln>
                            <a:noFill/>
                          </a:ln>
                          <a:solidFill>
                            <a:schemeClr val="tx1"/>
                          </a:solidFill>
                          <a:effectLst/>
                          <a:latin typeface="Verdana" pitchFamily="34" charset="0"/>
                        </a:rPr>
                        <a:t>Control Group</a:t>
                      </a:r>
                      <a:endParaRPr kumimoji="0" lang="en-GB" altLang="en-US" sz="2000" b="0" i="0" u="none" strike="noStrike" cap="none" normalizeH="0" baseline="0">
                        <a:ln>
                          <a:noFill/>
                        </a:ln>
                        <a:solidFill>
                          <a:schemeClr val="tx1"/>
                        </a:solidFill>
                        <a:effectLst/>
                        <a:latin typeface="Verdana"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2000" b="0" i="0" u="none" strike="noStrike" cap="none" normalizeH="0" baseline="0">
                          <a:ln>
                            <a:noFill/>
                          </a:ln>
                          <a:solidFill>
                            <a:schemeClr val="tx1"/>
                          </a:solidFill>
                          <a:effectLst/>
                          <a:latin typeface="Verdana" pitchFamily="34" charset="0"/>
                        </a:rPr>
                        <a:t>Screened Group</a:t>
                      </a:r>
                      <a:endParaRPr kumimoji="0" lang="en-GB" altLang="en-US" sz="2000" b="0" i="0" u="none" strike="noStrike" cap="none" normalizeH="0" baseline="0">
                        <a:ln>
                          <a:noFill/>
                        </a:ln>
                        <a:solidFill>
                          <a:schemeClr val="tx1"/>
                        </a:solidFill>
                        <a:effectLst/>
                        <a:latin typeface="Verdana"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9455">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2000" b="0" i="0" u="none" strike="noStrike" cap="none" normalizeH="0" baseline="0">
                          <a:ln>
                            <a:noFill/>
                          </a:ln>
                          <a:solidFill>
                            <a:schemeClr val="tx1"/>
                          </a:solidFill>
                          <a:effectLst/>
                          <a:latin typeface="Arial MT" charset="0"/>
                        </a:rPr>
                        <a:t>Number with prostate cancer	</a:t>
                      </a:r>
                      <a:endParaRPr kumimoji="0" lang="en-GB" altLang="en-US" sz="2000" b="0" i="0" u="none" strike="noStrike" cap="none" normalizeH="0" baseline="0">
                        <a:ln>
                          <a:noFill/>
                        </a:ln>
                        <a:solidFill>
                          <a:schemeClr val="tx1"/>
                        </a:solidFill>
                        <a:effectLst/>
                        <a:latin typeface="Verdana"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2000" b="0" i="0" u="none" strike="noStrike" cap="none" normalizeH="0" baseline="0">
                          <a:ln>
                            <a:noFill/>
                          </a:ln>
                          <a:solidFill>
                            <a:schemeClr val="tx1"/>
                          </a:solidFill>
                          <a:effectLst/>
                          <a:latin typeface="Verdana" pitchFamily="34" charset="0"/>
                        </a:rPr>
                        <a:t>718</a:t>
                      </a:r>
                      <a:endParaRPr kumimoji="0" lang="en-GB" altLang="en-US" sz="2000" b="0" i="0" u="none" strike="noStrike" cap="none" normalizeH="0" baseline="0">
                        <a:ln>
                          <a:noFill/>
                        </a:ln>
                        <a:solidFill>
                          <a:schemeClr val="tx1"/>
                        </a:solidFill>
                        <a:effectLst/>
                        <a:latin typeface="Verdana"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2000" b="0" i="0" u="none" strike="noStrike" cap="none" normalizeH="0" baseline="0">
                          <a:ln>
                            <a:noFill/>
                          </a:ln>
                          <a:solidFill>
                            <a:schemeClr val="tx1"/>
                          </a:solidFill>
                          <a:effectLst/>
                          <a:latin typeface="Verdana" pitchFamily="34" charset="0"/>
                        </a:rPr>
                        <a:t>1138</a:t>
                      </a:r>
                      <a:endParaRPr kumimoji="0" lang="en-GB" altLang="en-US" sz="2000" b="0" i="0" u="none" strike="noStrike" cap="none" normalizeH="0" baseline="0">
                        <a:ln>
                          <a:noFill/>
                        </a:ln>
                        <a:solidFill>
                          <a:schemeClr val="tx1"/>
                        </a:solidFill>
                        <a:effectLst/>
                        <a:latin typeface="Verdana"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9455">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2000" b="0" i="0" u="none" strike="noStrike" cap="none" normalizeH="0" baseline="0">
                          <a:ln>
                            <a:noFill/>
                          </a:ln>
                          <a:solidFill>
                            <a:schemeClr val="tx1"/>
                          </a:solidFill>
                          <a:effectLst/>
                          <a:latin typeface="Arial MT" charset="0"/>
                        </a:rPr>
                        <a:t>Number of prostate cancer deaths	</a:t>
                      </a:r>
                      <a:endParaRPr kumimoji="0" lang="en-GB" altLang="en-US" sz="2000" b="0" i="0" u="none" strike="noStrike" cap="none" normalizeH="0" baseline="0">
                        <a:ln>
                          <a:noFill/>
                        </a:ln>
                        <a:solidFill>
                          <a:schemeClr val="tx1"/>
                        </a:solidFill>
                        <a:effectLst/>
                        <a:latin typeface="Verdana"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2000" b="0" i="0" u="none" strike="noStrike" cap="none" normalizeH="0" baseline="0">
                          <a:ln>
                            <a:noFill/>
                          </a:ln>
                          <a:solidFill>
                            <a:schemeClr val="tx1"/>
                          </a:solidFill>
                          <a:effectLst/>
                          <a:latin typeface="Verdana" pitchFamily="34" charset="0"/>
                        </a:rPr>
                        <a:t>78</a:t>
                      </a:r>
                      <a:endParaRPr kumimoji="0" lang="en-GB" altLang="en-US" sz="2000" b="0" i="0" u="none" strike="noStrike" cap="none" normalizeH="0" baseline="0">
                        <a:ln>
                          <a:noFill/>
                        </a:ln>
                        <a:solidFill>
                          <a:schemeClr val="tx1"/>
                        </a:solidFill>
                        <a:effectLst/>
                        <a:latin typeface="Verdana"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2000" b="0" i="0" u="none" strike="noStrike" cap="none" normalizeH="0" baseline="0">
                          <a:ln>
                            <a:noFill/>
                          </a:ln>
                          <a:solidFill>
                            <a:schemeClr val="tx1"/>
                          </a:solidFill>
                          <a:effectLst/>
                          <a:latin typeface="Verdana" pitchFamily="34" charset="0"/>
                        </a:rPr>
                        <a:t>44</a:t>
                      </a:r>
                      <a:endParaRPr kumimoji="0" lang="en-GB" altLang="en-US" sz="2000" b="0" i="0" u="none" strike="noStrike" cap="none" normalizeH="0" baseline="0">
                        <a:ln>
                          <a:noFill/>
                        </a:ln>
                        <a:solidFill>
                          <a:schemeClr val="tx1"/>
                        </a:solidFill>
                        <a:effectLst/>
                        <a:latin typeface="Verdana"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89275">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2000" b="0" i="0" u="none" strike="noStrike" cap="none" normalizeH="0" baseline="0">
                          <a:ln>
                            <a:noFill/>
                          </a:ln>
                          <a:solidFill>
                            <a:schemeClr val="tx1"/>
                          </a:solidFill>
                          <a:effectLst/>
                          <a:latin typeface="Arial MT" charset="0"/>
                        </a:rPr>
                        <a:t>Number with prostate cancer who died of unrelated causes	</a:t>
                      </a:r>
                      <a:endParaRPr kumimoji="0" lang="en-GB" altLang="en-US" sz="2000" b="0" i="0" u="none" strike="noStrike" cap="none" normalizeH="0" baseline="0">
                        <a:ln>
                          <a:noFill/>
                        </a:ln>
                        <a:solidFill>
                          <a:schemeClr val="tx1"/>
                        </a:solidFill>
                        <a:effectLst/>
                        <a:latin typeface="Verdana"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2000" b="0" i="0" u="none" strike="noStrike" cap="none" normalizeH="0" baseline="0">
                          <a:ln>
                            <a:noFill/>
                          </a:ln>
                          <a:solidFill>
                            <a:schemeClr val="tx1"/>
                          </a:solidFill>
                          <a:effectLst/>
                          <a:latin typeface="Verdana" pitchFamily="34" charset="0"/>
                        </a:rPr>
                        <a:t>54</a:t>
                      </a:r>
                      <a:endParaRPr kumimoji="0" lang="en-GB" altLang="en-US" sz="2000" b="0" i="0" u="none" strike="noStrike" cap="none" normalizeH="0" baseline="0">
                        <a:ln>
                          <a:noFill/>
                        </a:ln>
                        <a:solidFill>
                          <a:schemeClr val="tx1"/>
                        </a:solidFill>
                        <a:effectLst/>
                        <a:latin typeface="Verdana"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Verdana" pitchFamily="34" charset="0"/>
                        </a:defRPr>
                      </a:lvl1pPr>
                      <a:lvl2pPr>
                        <a:spcBef>
                          <a:spcPct val="20000"/>
                        </a:spcBef>
                        <a:defRPr>
                          <a:solidFill>
                            <a:schemeClr val="tx1"/>
                          </a:solidFill>
                          <a:latin typeface="Verdana" pitchFamily="34" charset="0"/>
                        </a:defRPr>
                      </a:lvl2pPr>
                      <a:lvl3pPr>
                        <a:spcBef>
                          <a:spcPct val="20000"/>
                        </a:spcBef>
                        <a:defRPr sz="1600">
                          <a:solidFill>
                            <a:schemeClr val="tx1"/>
                          </a:solidFill>
                          <a:latin typeface="Verdana" pitchFamily="34" charset="0"/>
                        </a:defRPr>
                      </a:lvl3pPr>
                      <a:lvl4pPr>
                        <a:spcBef>
                          <a:spcPct val="20000"/>
                        </a:spcBef>
                        <a:defRPr sz="1400">
                          <a:solidFill>
                            <a:schemeClr val="tx1"/>
                          </a:solidFill>
                          <a:latin typeface="Verdana" pitchFamily="34" charset="0"/>
                        </a:defRPr>
                      </a:lvl4pPr>
                      <a:lvl5pPr>
                        <a:spcBef>
                          <a:spcPct val="20000"/>
                        </a:spcBef>
                        <a:defRPr sz="1400">
                          <a:solidFill>
                            <a:schemeClr val="tx1"/>
                          </a:solidFill>
                          <a:latin typeface="Verdana" pitchFamily="34" charset="0"/>
                        </a:defRPr>
                      </a:lvl5pPr>
                      <a:lvl6pPr eaLnBrk="0" fontAlgn="base" hangingPunct="0">
                        <a:spcBef>
                          <a:spcPct val="20000"/>
                        </a:spcBef>
                        <a:spcAft>
                          <a:spcPct val="0"/>
                        </a:spcAft>
                        <a:defRPr sz="1400">
                          <a:solidFill>
                            <a:schemeClr val="tx1"/>
                          </a:solidFill>
                          <a:latin typeface="Verdana" pitchFamily="34" charset="0"/>
                        </a:defRPr>
                      </a:lvl6pPr>
                      <a:lvl7pPr eaLnBrk="0" fontAlgn="base" hangingPunct="0">
                        <a:spcBef>
                          <a:spcPct val="20000"/>
                        </a:spcBef>
                        <a:spcAft>
                          <a:spcPct val="0"/>
                        </a:spcAft>
                        <a:defRPr sz="1400">
                          <a:solidFill>
                            <a:schemeClr val="tx1"/>
                          </a:solidFill>
                          <a:latin typeface="Verdana" pitchFamily="34" charset="0"/>
                        </a:defRPr>
                      </a:lvl7pPr>
                      <a:lvl8pPr eaLnBrk="0" fontAlgn="base" hangingPunct="0">
                        <a:spcBef>
                          <a:spcPct val="20000"/>
                        </a:spcBef>
                        <a:spcAft>
                          <a:spcPct val="0"/>
                        </a:spcAft>
                        <a:defRPr sz="1400">
                          <a:solidFill>
                            <a:schemeClr val="tx1"/>
                          </a:solidFill>
                          <a:latin typeface="Verdana" pitchFamily="34" charset="0"/>
                        </a:defRPr>
                      </a:lvl8pPr>
                      <a:lvl9pPr eaLnBrk="0" fontAlgn="base" hangingPunct="0">
                        <a:spcBef>
                          <a:spcPct val="2000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2000" b="0" i="0" u="none" strike="noStrike" cap="none" normalizeH="0" baseline="0" dirty="0">
                          <a:ln>
                            <a:noFill/>
                          </a:ln>
                          <a:solidFill>
                            <a:schemeClr val="tx1"/>
                          </a:solidFill>
                          <a:effectLst/>
                          <a:latin typeface="Verdana" pitchFamily="34" charset="0"/>
                        </a:rPr>
                        <a:t>109</a:t>
                      </a:r>
                      <a:endParaRPr kumimoji="0" lang="en-GB" altLang="en-US" sz="2000" b="0" i="0" u="none" strike="noStrike" cap="none" normalizeH="0" baseline="0" dirty="0">
                        <a:ln>
                          <a:noFill/>
                        </a:ln>
                        <a:solidFill>
                          <a:schemeClr val="tx1"/>
                        </a:solidFill>
                        <a:effectLst/>
                        <a:latin typeface="Verdana"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36219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considerations</a:t>
            </a:r>
          </a:p>
        </p:txBody>
      </p:sp>
      <p:sp>
        <p:nvSpPr>
          <p:cNvPr id="3" name="Content Placeholder 2"/>
          <p:cNvSpPr>
            <a:spLocks noGrp="1"/>
          </p:cNvSpPr>
          <p:nvPr>
            <p:ph idx="1"/>
          </p:nvPr>
        </p:nvSpPr>
        <p:spPr/>
        <p:txBody>
          <a:bodyPr/>
          <a:lstStyle/>
          <a:p>
            <a:pPr>
              <a:lnSpc>
                <a:spcPct val="80000"/>
              </a:lnSpc>
              <a:spcAft>
                <a:spcPts val="600"/>
              </a:spcAft>
            </a:pPr>
            <a:r>
              <a:rPr lang="en-NZ" altLang="en-US" dirty="0">
                <a:latin typeface="Arial Mäori" pitchFamily="34" charset="0"/>
              </a:rPr>
              <a:t>The potential benefit should outweigh the potential harm</a:t>
            </a:r>
          </a:p>
          <a:p>
            <a:pPr>
              <a:lnSpc>
                <a:spcPct val="80000"/>
              </a:lnSpc>
              <a:spcAft>
                <a:spcPts val="600"/>
              </a:spcAft>
            </a:pPr>
            <a:r>
              <a:rPr lang="en-NZ" altLang="en-US" dirty="0">
                <a:latin typeface="Arial Mäori" pitchFamily="34" charset="0"/>
              </a:rPr>
              <a:t>The health care system will be capable of supporting all necessary elements of the screening pathway</a:t>
            </a:r>
          </a:p>
          <a:p>
            <a:pPr>
              <a:lnSpc>
                <a:spcPct val="80000"/>
              </a:lnSpc>
              <a:spcAft>
                <a:spcPts val="600"/>
              </a:spcAft>
            </a:pPr>
            <a:r>
              <a:rPr lang="en-NZ" altLang="en-US" dirty="0">
                <a:latin typeface="Arial Mäori" pitchFamily="34" charset="0"/>
              </a:rPr>
              <a:t>There is consideration of social and ethical issues</a:t>
            </a:r>
          </a:p>
          <a:p>
            <a:pPr>
              <a:lnSpc>
                <a:spcPct val="80000"/>
              </a:lnSpc>
              <a:spcAft>
                <a:spcPts val="600"/>
              </a:spcAft>
            </a:pPr>
            <a:r>
              <a:rPr lang="en-NZ" altLang="en-US" dirty="0">
                <a:latin typeface="Arial Mäori" pitchFamily="34" charset="0"/>
              </a:rPr>
              <a:t>There is consideration of cost-benefit</a:t>
            </a:r>
            <a:endParaRPr lang="en-GB" altLang="en-US" dirty="0"/>
          </a:p>
          <a:p>
            <a:endParaRPr lang="en-NZ" dirty="0"/>
          </a:p>
        </p:txBody>
      </p:sp>
    </p:spTree>
    <p:extLst>
      <p:ext uri="{BB962C8B-B14F-4D97-AF65-F5344CB8AC3E}">
        <p14:creationId xmlns:p14="http://schemas.microsoft.com/office/powerpoint/2010/main" val="2648391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Harm from screening</a:t>
            </a:r>
          </a:p>
        </p:txBody>
      </p:sp>
      <p:sp>
        <p:nvSpPr>
          <p:cNvPr id="3" name="Content Placeholder 2"/>
          <p:cNvSpPr>
            <a:spLocks noGrp="1"/>
          </p:cNvSpPr>
          <p:nvPr>
            <p:ph idx="1"/>
          </p:nvPr>
        </p:nvSpPr>
        <p:spPr/>
        <p:txBody>
          <a:bodyPr/>
          <a:lstStyle/>
          <a:p>
            <a:r>
              <a:rPr lang="en-NZ" dirty="0"/>
              <a:t>Worry from positive test</a:t>
            </a:r>
          </a:p>
          <a:p>
            <a:r>
              <a:rPr lang="en-NZ" dirty="0"/>
              <a:t>Harm from biopsy</a:t>
            </a:r>
          </a:p>
          <a:p>
            <a:r>
              <a:rPr lang="en-NZ" dirty="0"/>
              <a:t>Harm of treatment</a:t>
            </a:r>
          </a:p>
        </p:txBody>
      </p:sp>
    </p:spTree>
    <p:extLst>
      <p:ext uri="{BB962C8B-B14F-4D97-AF65-F5344CB8AC3E}">
        <p14:creationId xmlns:p14="http://schemas.microsoft.com/office/powerpoint/2010/main" val="652058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NZ" altLang="en-US" sz="2600"/>
              <a:t>Harm of treatment </a:t>
            </a:r>
            <a:r>
              <a:rPr lang="en-NZ" altLang="en-US" sz="2000" b="0"/>
              <a:t>(“</a:t>
            </a:r>
            <a:r>
              <a:rPr lang="en-NZ" altLang="en-US" sz="2000" b="0" i="1"/>
              <a:t>Let sleeping dogs lie”</a:t>
            </a:r>
            <a:r>
              <a:rPr lang="en-NZ" altLang="en-US" sz="2000" b="0"/>
              <a:t>)</a:t>
            </a:r>
            <a:endParaRPr lang="en-GB" altLang="en-US" sz="2000" b="0"/>
          </a:p>
        </p:txBody>
      </p:sp>
      <p:pic>
        <p:nvPicPr>
          <p:cNvPr id="4301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76695" y="1297858"/>
            <a:ext cx="11136631" cy="54687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324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Can the health care system cope?</a:t>
            </a:r>
          </a:p>
        </p:txBody>
      </p:sp>
      <p:sp>
        <p:nvSpPr>
          <p:cNvPr id="3" name="Content Placeholder 2"/>
          <p:cNvSpPr>
            <a:spLocks noGrp="1"/>
          </p:cNvSpPr>
          <p:nvPr>
            <p:ph idx="1"/>
          </p:nvPr>
        </p:nvSpPr>
        <p:spPr/>
        <p:txBody>
          <a:bodyPr/>
          <a:lstStyle/>
          <a:p>
            <a:endParaRPr lang="en-NZ" dirty="0"/>
          </a:p>
        </p:txBody>
      </p:sp>
      <p:pic>
        <p:nvPicPr>
          <p:cNvPr id="4" name="Picture 3"/>
          <p:cNvPicPr>
            <a:picLocks noChangeAspect="1"/>
          </p:cNvPicPr>
          <p:nvPr/>
        </p:nvPicPr>
        <p:blipFill>
          <a:blip r:embed="rId2"/>
          <a:stretch>
            <a:fillRect/>
          </a:stretch>
        </p:blipFill>
        <p:spPr>
          <a:xfrm>
            <a:off x="501160" y="1718596"/>
            <a:ext cx="11041016" cy="4248743"/>
          </a:xfrm>
          <a:prstGeom prst="rect">
            <a:avLst/>
          </a:prstGeom>
        </p:spPr>
      </p:pic>
    </p:spTree>
    <p:extLst>
      <p:ext uri="{BB962C8B-B14F-4D97-AF65-F5344CB8AC3E}">
        <p14:creationId xmlns:p14="http://schemas.microsoft.com/office/powerpoint/2010/main" val="1447376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76199209"/>
              </p:ext>
            </p:extLst>
          </p:nvPr>
        </p:nvGraphicFramePr>
        <p:xfrm>
          <a:off x="927463" y="1278709"/>
          <a:ext cx="9836330" cy="4622119"/>
        </p:xfrm>
        <a:graphic>
          <a:graphicData uri="http://schemas.openxmlformats.org/drawingml/2006/table">
            <a:tbl>
              <a:tblPr firstRow="1" firstCol="1" bandRow="1">
                <a:tableStyleId>{7E9639D4-E3E2-4D34-9284-5A2195B3D0D7}</a:tableStyleId>
              </a:tblPr>
              <a:tblGrid>
                <a:gridCol w="1430163">
                  <a:extLst>
                    <a:ext uri="{9D8B030D-6E8A-4147-A177-3AD203B41FA5}">
                      <a16:colId xmlns:a16="http://schemas.microsoft.com/office/drawing/2014/main" val="20000"/>
                    </a:ext>
                  </a:extLst>
                </a:gridCol>
                <a:gridCol w="1007469">
                  <a:extLst>
                    <a:ext uri="{9D8B030D-6E8A-4147-A177-3AD203B41FA5}">
                      <a16:colId xmlns:a16="http://schemas.microsoft.com/office/drawing/2014/main" val="20001"/>
                    </a:ext>
                  </a:extLst>
                </a:gridCol>
                <a:gridCol w="1817892">
                  <a:extLst>
                    <a:ext uri="{9D8B030D-6E8A-4147-A177-3AD203B41FA5}">
                      <a16:colId xmlns:a16="http://schemas.microsoft.com/office/drawing/2014/main" val="20002"/>
                    </a:ext>
                  </a:extLst>
                </a:gridCol>
                <a:gridCol w="2761730">
                  <a:extLst>
                    <a:ext uri="{9D8B030D-6E8A-4147-A177-3AD203B41FA5}">
                      <a16:colId xmlns:a16="http://schemas.microsoft.com/office/drawing/2014/main" val="20003"/>
                    </a:ext>
                  </a:extLst>
                </a:gridCol>
                <a:gridCol w="2819076">
                  <a:extLst>
                    <a:ext uri="{9D8B030D-6E8A-4147-A177-3AD203B41FA5}">
                      <a16:colId xmlns:a16="http://schemas.microsoft.com/office/drawing/2014/main" val="20004"/>
                    </a:ext>
                  </a:extLst>
                </a:gridCol>
              </a:tblGrid>
              <a:tr h="675581">
                <a:tc>
                  <a:txBody>
                    <a:bodyPr/>
                    <a:lstStyle/>
                    <a:p>
                      <a:pPr>
                        <a:lnSpc>
                          <a:spcPct val="115000"/>
                        </a:lnSpc>
                        <a:spcAft>
                          <a:spcPts val="0"/>
                        </a:spcAft>
                      </a:pPr>
                      <a:r>
                        <a:rPr lang="en-NZ" sz="1100" dirty="0">
                          <a:effectLst/>
                          <a:latin typeface="Arial" panose="020B0604020202020204" pitchFamily="34" charset="0"/>
                          <a:cs typeface="Arial" panose="020B0604020202020204" pitchFamily="34" charset="0"/>
                        </a:rPr>
                        <a:t>Author, year</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a:lnSpc>
                          <a:spcPct val="115000"/>
                        </a:lnSpc>
                        <a:spcAft>
                          <a:spcPts val="0"/>
                        </a:spcAft>
                      </a:pPr>
                      <a:r>
                        <a:rPr lang="en-NZ" sz="1100" dirty="0">
                          <a:effectLst/>
                          <a:latin typeface="Arial" panose="020B0604020202020204" pitchFamily="34" charset="0"/>
                          <a:cs typeface="Arial" panose="020B0604020202020204" pitchFamily="34" charset="0"/>
                        </a:rPr>
                        <a:t>Country</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a:lnSpc>
                          <a:spcPct val="115000"/>
                        </a:lnSpc>
                        <a:spcAft>
                          <a:spcPts val="0"/>
                        </a:spcAft>
                      </a:pPr>
                      <a:r>
                        <a:rPr lang="en-NZ" sz="1100" dirty="0">
                          <a:effectLst/>
                          <a:latin typeface="Arial" panose="020B0604020202020204" pitchFamily="34" charset="0"/>
                          <a:cs typeface="Arial" panose="020B0604020202020204" pitchFamily="34" charset="0"/>
                        </a:rPr>
                        <a:t>Perspective</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marL="0" algn="l" defTabSz="914400" rtl="0" eaLnBrk="1" latinLnBrk="0" hangingPunct="1">
                        <a:lnSpc>
                          <a:spcPct val="115000"/>
                        </a:lnSpc>
                        <a:spcAft>
                          <a:spcPts val="0"/>
                        </a:spcAft>
                      </a:pPr>
                      <a:r>
                        <a:rPr lang="en-NZ" sz="1100" b="1" kern="1200" dirty="0">
                          <a:solidFill>
                            <a:schemeClr val="bg1"/>
                          </a:solidFill>
                          <a:effectLst/>
                          <a:latin typeface="Arial" panose="020B0604020202020204" pitchFamily="34" charset="0"/>
                          <a:ea typeface="+mn-ea"/>
                          <a:cs typeface="Arial" panose="020B0604020202020204" pitchFamily="34" charset="0"/>
                        </a:rPr>
                        <a:t>Screening strategy</a:t>
                      </a:r>
                    </a:p>
                  </a:txBody>
                  <a:tcPr marL="68576" marR="68576" marT="0" marB="0"/>
                </a:tc>
                <a:tc>
                  <a:txBody>
                    <a:bodyPr/>
                    <a:lstStyle/>
                    <a:p>
                      <a:pPr marL="0" algn="l" defTabSz="914400" rtl="0" eaLnBrk="1" latinLnBrk="0" hangingPunct="1">
                        <a:lnSpc>
                          <a:spcPct val="115000"/>
                        </a:lnSpc>
                        <a:spcAft>
                          <a:spcPts val="0"/>
                        </a:spcAft>
                      </a:pPr>
                      <a:r>
                        <a:rPr lang="en-NZ" sz="1100" b="1" kern="1200" dirty="0">
                          <a:solidFill>
                            <a:schemeClr val="bg1"/>
                          </a:solidFill>
                          <a:effectLst/>
                          <a:latin typeface="Arial" panose="020B0604020202020204" pitchFamily="34" charset="0"/>
                          <a:ea typeface="+mn-ea"/>
                          <a:cs typeface="Arial" panose="020B0604020202020204" pitchFamily="34" charset="0"/>
                        </a:rPr>
                        <a:t>Results</a:t>
                      </a:r>
                    </a:p>
                  </a:txBody>
                  <a:tcPr marL="68576" marR="68576" marT="0" marB="0"/>
                </a:tc>
                <a:extLst>
                  <a:ext uri="{0D108BD9-81ED-4DB2-BD59-A6C34878D82A}">
                    <a16:rowId xmlns:a16="http://schemas.microsoft.com/office/drawing/2014/main" val="10000"/>
                  </a:ext>
                </a:extLst>
              </a:tr>
              <a:tr h="1087066">
                <a:tc>
                  <a:txBody>
                    <a:bodyPr/>
                    <a:lstStyle/>
                    <a:p>
                      <a:pPr algn="just">
                        <a:lnSpc>
                          <a:spcPct val="115000"/>
                        </a:lnSpc>
                        <a:spcAft>
                          <a:spcPts val="0"/>
                        </a:spcAft>
                      </a:pPr>
                      <a:r>
                        <a:rPr lang="en-NZ" sz="1100" dirty="0">
                          <a:effectLst/>
                          <a:latin typeface="Arial" panose="020B0604020202020204" pitchFamily="34" charset="0"/>
                          <a:cs typeface="Arial" panose="020B0604020202020204" pitchFamily="34" charset="0"/>
                        </a:rPr>
                        <a:t>A. </a:t>
                      </a:r>
                      <a:r>
                        <a:rPr lang="en-NZ" sz="1100" dirty="0" err="1">
                          <a:effectLst/>
                          <a:latin typeface="Arial" panose="020B0604020202020204" pitchFamily="34" charset="0"/>
                          <a:cs typeface="Arial" panose="020B0604020202020204" pitchFamily="34" charset="0"/>
                        </a:rPr>
                        <a:t>Shteynshlyuger</a:t>
                      </a:r>
                      <a:r>
                        <a:rPr lang="en-NZ" sz="1100" dirty="0">
                          <a:effectLst/>
                          <a:latin typeface="Arial" panose="020B0604020202020204" pitchFamily="34" charset="0"/>
                          <a:cs typeface="Arial" panose="020B0604020202020204" pitchFamily="34" charset="0"/>
                        </a:rPr>
                        <a:t>[</a:t>
                      </a:r>
                      <a:r>
                        <a:rPr lang="en-NZ" sz="1100" u="none" strike="noStrike" dirty="0">
                          <a:effectLst/>
                          <a:latin typeface="Arial" panose="020B0604020202020204" pitchFamily="34" charset="0"/>
                          <a:cs typeface="Arial" panose="020B0604020202020204" pitchFamily="34" charset="0"/>
                        </a:rPr>
                        <a:t>2</a:t>
                      </a:r>
                      <a:r>
                        <a:rPr lang="en-NZ" sz="1100" dirty="0">
                          <a:effectLst/>
                          <a:latin typeface="Arial" panose="020B0604020202020204" pitchFamily="34" charset="0"/>
                          <a:cs typeface="Arial" panose="020B0604020202020204" pitchFamily="34" charset="0"/>
                        </a:rPr>
                        <a:t>], 2011</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algn="just">
                        <a:lnSpc>
                          <a:spcPct val="115000"/>
                        </a:lnSpc>
                        <a:spcAft>
                          <a:spcPts val="0"/>
                        </a:spcAft>
                      </a:pPr>
                      <a:r>
                        <a:rPr lang="en-NZ" sz="1100" dirty="0">
                          <a:effectLst/>
                          <a:latin typeface="Arial" panose="020B0604020202020204" pitchFamily="34" charset="0"/>
                          <a:cs typeface="Arial" panose="020B0604020202020204" pitchFamily="34" charset="0"/>
                        </a:rPr>
                        <a:t>USA</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algn="just">
                        <a:lnSpc>
                          <a:spcPct val="115000"/>
                        </a:lnSpc>
                        <a:spcAft>
                          <a:spcPts val="0"/>
                        </a:spcAft>
                      </a:pPr>
                      <a:r>
                        <a:rPr lang="en-NZ" sz="1100" dirty="0">
                          <a:effectLst/>
                          <a:latin typeface="Arial" panose="020B0604020202020204" pitchFamily="34" charset="0"/>
                          <a:cs typeface="Arial" panose="020B0604020202020204" pitchFamily="34" charset="0"/>
                        </a:rPr>
                        <a:t>Societal perspective</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NZ" sz="1100" kern="1200" dirty="0">
                          <a:solidFill>
                            <a:schemeClr val="tx1"/>
                          </a:solidFill>
                          <a:effectLst/>
                          <a:latin typeface="Arial" panose="020B0604020202020204" pitchFamily="34" charset="0"/>
                          <a:ea typeface="+mn-ea"/>
                          <a:cs typeface="Arial" panose="020B0604020202020204" pitchFamily="34" charset="0"/>
                        </a:rPr>
                        <a:t>Screen</a:t>
                      </a:r>
                      <a:r>
                        <a:rPr lang="en-NZ" sz="1100" kern="1200" baseline="0" dirty="0">
                          <a:solidFill>
                            <a:schemeClr val="tx1"/>
                          </a:solidFill>
                          <a:effectLst/>
                          <a:latin typeface="Arial" panose="020B0604020202020204" pitchFamily="34" charset="0"/>
                          <a:ea typeface="+mn-ea"/>
                          <a:cs typeface="Arial" panose="020B0604020202020204" pitchFamily="34" charset="0"/>
                        </a:rPr>
                        <a:t> men aged 55-69 years at an interval of 4 years: ERSPC screening protocol</a:t>
                      </a:r>
                      <a:endParaRPr lang="en-NZ" sz="1100" kern="1200" dirty="0">
                        <a:solidFill>
                          <a:schemeClr val="tx1"/>
                        </a:solidFill>
                        <a:effectLst/>
                        <a:latin typeface="Arial" panose="020B0604020202020204" pitchFamily="34" charset="0"/>
                        <a:ea typeface="+mn-ea"/>
                        <a:cs typeface="Arial" panose="020B0604020202020204" pitchFamily="34" charset="0"/>
                      </a:endParaRPr>
                    </a:p>
                  </a:txBody>
                  <a:tcPr marL="68576" marR="68576" marT="0" marB="0"/>
                </a:tc>
                <a:tc>
                  <a:txBody>
                    <a:bodyPr/>
                    <a:lstStyle/>
                    <a:p>
                      <a:pPr algn="just">
                        <a:lnSpc>
                          <a:spcPct val="115000"/>
                        </a:lnSpc>
                        <a:spcAft>
                          <a:spcPts val="0"/>
                        </a:spcAft>
                      </a:pPr>
                      <a:r>
                        <a:rPr lang="en-NZ" sz="1100" dirty="0">
                          <a:effectLst/>
                          <a:latin typeface="Arial" panose="020B0604020202020204" pitchFamily="34" charset="0"/>
                          <a:cs typeface="Arial" panose="020B0604020202020204" pitchFamily="34" charset="0"/>
                        </a:rPr>
                        <a:t>US</a:t>
                      </a:r>
                      <a:r>
                        <a:rPr lang="en-NZ" sz="1100" b="1" dirty="0">
                          <a:effectLst/>
                          <a:latin typeface="Arial" panose="020B0604020202020204" pitchFamily="34" charset="0"/>
                          <a:cs typeface="Arial" panose="020B0604020202020204" pitchFamily="34" charset="0"/>
                        </a:rPr>
                        <a:t>$262,758</a:t>
                      </a:r>
                      <a:r>
                        <a:rPr lang="en-NZ" sz="1100" dirty="0">
                          <a:effectLst/>
                          <a:latin typeface="Arial" panose="020B0604020202020204" pitchFamily="34" charset="0"/>
                          <a:cs typeface="Arial" panose="020B0604020202020204" pitchFamily="34" charset="0"/>
                        </a:rPr>
                        <a:t> per life-year saved</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extLst>
                  <a:ext uri="{0D108BD9-81ED-4DB2-BD59-A6C34878D82A}">
                    <a16:rowId xmlns:a16="http://schemas.microsoft.com/office/drawing/2014/main" val="10001"/>
                  </a:ext>
                </a:extLst>
              </a:tr>
              <a:tr h="1631294">
                <a:tc>
                  <a:txBody>
                    <a:bodyPr/>
                    <a:lstStyle/>
                    <a:p>
                      <a:pPr>
                        <a:lnSpc>
                          <a:spcPct val="115000"/>
                        </a:lnSpc>
                        <a:spcAft>
                          <a:spcPts val="0"/>
                        </a:spcAft>
                      </a:pPr>
                      <a:r>
                        <a:rPr lang="en-NZ" sz="1100" dirty="0">
                          <a:effectLst/>
                          <a:latin typeface="Arial" panose="020B0604020202020204" pitchFamily="34" charset="0"/>
                          <a:cs typeface="Arial" panose="020B0604020202020204" pitchFamily="34" charset="0"/>
                        </a:rPr>
                        <a:t>A. J. Martin[</a:t>
                      </a:r>
                      <a:r>
                        <a:rPr lang="en-NZ" sz="1100" u="none" strike="noStrike" dirty="0">
                          <a:effectLst/>
                          <a:latin typeface="Arial" panose="020B0604020202020204" pitchFamily="34" charset="0"/>
                          <a:cs typeface="Arial" panose="020B0604020202020204" pitchFamily="34" charset="0"/>
                        </a:rPr>
                        <a:t>3</a:t>
                      </a:r>
                      <a:r>
                        <a:rPr lang="en-NZ" sz="1100" dirty="0">
                          <a:effectLst/>
                          <a:latin typeface="Arial" panose="020B0604020202020204" pitchFamily="34" charset="0"/>
                          <a:cs typeface="Arial" panose="020B0604020202020204" pitchFamily="34" charset="0"/>
                        </a:rPr>
                        <a:t>], 2013</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a:lnSpc>
                          <a:spcPct val="115000"/>
                        </a:lnSpc>
                        <a:spcAft>
                          <a:spcPts val="0"/>
                        </a:spcAft>
                      </a:pPr>
                      <a:r>
                        <a:rPr lang="en-NZ" sz="1100">
                          <a:effectLst/>
                          <a:latin typeface="Arial" panose="020B0604020202020204" pitchFamily="34" charset="0"/>
                          <a:cs typeface="Arial" panose="020B0604020202020204" pitchFamily="34" charset="0"/>
                        </a:rPr>
                        <a:t>Australia</a:t>
                      </a:r>
                      <a:endParaRPr lang="en-NZ" sz="110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a:lnSpc>
                          <a:spcPct val="115000"/>
                        </a:lnSpc>
                        <a:spcAft>
                          <a:spcPts val="0"/>
                        </a:spcAft>
                      </a:pPr>
                      <a:r>
                        <a:rPr lang="en-NZ" sz="1100" dirty="0">
                          <a:effectLst/>
                          <a:latin typeface="Arial" panose="020B0604020202020204" pitchFamily="34" charset="0"/>
                          <a:cs typeface="Arial" panose="020B0604020202020204" pitchFamily="34" charset="0"/>
                        </a:rPr>
                        <a:t>Perspective of the  health care system</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NZ" sz="1100" kern="1200" dirty="0">
                          <a:solidFill>
                            <a:schemeClr val="tx1"/>
                          </a:solidFill>
                          <a:effectLst/>
                          <a:latin typeface="Arial" panose="020B0604020202020204" pitchFamily="34" charset="0"/>
                          <a:ea typeface="+mn-ea"/>
                          <a:cs typeface="Arial" panose="020B0604020202020204" pitchFamily="34" charset="0"/>
                        </a:rPr>
                        <a:t>Screen</a:t>
                      </a:r>
                      <a:r>
                        <a:rPr lang="en-NZ" sz="1100" kern="1200" baseline="0" dirty="0">
                          <a:solidFill>
                            <a:schemeClr val="tx1"/>
                          </a:solidFill>
                          <a:effectLst/>
                          <a:latin typeface="Arial" panose="020B0604020202020204" pitchFamily="34" charset="0"/>
                          <a:ea typeface="+mn-ea"/>
                          <a:cs typeface="Arial" panose="020B0604020202020204" pitchFamily="34" charset="0"/>
                        </a:rPr>
                        <a:t> men aged 50 years at an interval of 4 years</a:t>
                      </a:r>
                      <a:endParaRPr lang="en-NZ" sz="1100" kern="1200" dirty="0">
                        <a:solidFill>
                          <a:schemeClr val="tx1"/>
                        </a:solidFill>
                        <a:effectLst/>
                        <a:latin typeface="Arial" panose="020B0604020202020204" pitchFamily="34" charset="0"/>
                        <a:ea typeface="+mn-ea"/>
                        <a:cs typeface="Arial" panose="020B0604020202020204" pitchFamily="34" charset="0"/>
                      </a:endParaRPr>
                    </a:p>
                  </a:txBody>
                  <a:tcPr marL="68576" marR="68576" marT="0" marB="0"/>
                </a:tc>
                <a:tc>
                  <a:txBody>
                    <a:bodyPr/>
                    <a:lstStyle/>
                    <a:p>
                      <a:pPr>
                        <a:lnSpc>
                          <a:spcPct val="115000"/>
                        </a:lnSpc>
                        <a:spcAft>
                          <a:spcPts val="0"/>
                        </a:spcAft>
                      </a:pPr>
                      <a:r>
                        <a:rPr lang="en-NZ" sz="1100" dirty="0">
                          <a:effectLst/>
                          <a:latin typeface="Arial" panose="020B0604020202020204" pitchFamily="34" charset="0"/>
                          <a:cs typeface="Arial" panose="020B0604020202020204" pitchFamily="34" charset="0"/>
                        </a:rPr>
                        <a:t>AU</a:t>
                      </a:r>
                      <a:r>
                        <a:rPr lang="en-NZ" sz="1100" b="1" dirty="0">
                          <a:effectLst/>
                          <a:latin typeface="Arial" panose="020B0604020202020204" pitchFamily="34" charset="0"/>
                          <a:cs typeface="Arial" panose="020B0604020202020204" pitchFamily="34" charset="0"/>
                        </a:rPr>
                        <a:t>$291,817</a:t>
                      </a:r>
                      <a:r>
                        <a:rPr lang="en-NZ" sz="1100" dirty="0">
                          <a:effectLst/>
                          <a:latin typeface="Arial" panose="020B0604020202020204" pitchFamily="34" charset="0"/>
                          <a:cs typeface="Arial" panose="020B0604020202020204" pitchFamily="34" charset="0"/>
                        </a:rPr>
                        <a:t> per QALY for men with average risk; </a:t>
                      </a:r>
                    </a:p>
                    <a:p>
                      <a:pPr>
                        <a:lnSpc>
                          <a:spcPct val="115000"/>
                        </a:lnSpc>
                        <a:spcAft>
                          <a:spcPts val="0"/>
                        </a:spcAft>
                      </a:pPr>
                      <a:r>
                        <a:rPr lang="en-NZ" sz="1100" dirty="0">
                          <a:effectLst/>
                          <a:latin typeface="Arial" panose="020B0604020202020204" pitchFamily="34" charset="0"/>
                          <a:cs typeface="Arial" panose="020B0604020202020204" pitchFamily="34" charset="0"/>
                        </a:rPr>
                        <a:t>AU$110,726 per QALY for men with two times the average risk; </a:t>
                      </a:r>
                    </a:p>
                    <a:p>
                      <a:pPr>
                        <a:lnSpc>
                          <a:spcPct val="115000"/>
                        </a:lnSpc>
                        <a:spcAft>
                          <a:spcPts val="0"/>
                        </a:spcAft>
                      </a:pPr>
                      <a:r>
                        <a:rPr lang="en-NZ" sz="1100" dirty="0">
                          <a:effectLst/>
                          <a:latin typeface="Arial" panose="020B0604020202020204" pitchFamily="34" charset="0"/>
                          <a:cs typeface="Arial" panose="020B0604020202020204" pitchFamily="34" charset="0"/>
                        </a:rPr>
                        <a:t>AU$30,572 per QALY for men with five times the average risk</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extLst>
                  <a:ext uri="{0D108BD9-81ED-4DB2-BD59-A6C34878D82A}">
                    <a16:rowId xmlns:a16="http://schemas.microsoft.com/office/drawing/2014/main" val="10002"/>
                  </a:ext>
                </a:extLst>
              </a:tr>
              <a:tr h="1228178">
                <a:tc>
                  <a:txBody>
                    <a:bodyPr/>
                    <a:lstStyle/>
                    <a:p>
                      <a:pPr>
                        <a:lnSpc>
                          <a:spcPct val="115000"/>
                        </a:lnSpc>
                        <a:spcAft>
                          <a:spcPts val="0"/>
                        </a:spcAft>
                      </a:pPr>
                      <a:r>
                        <a:rPr lang="en-NZ" sz="1100" dirty="0">
                          <a:effectLst/>
                          <a:latin typeface="Arial" panose="020B0604020202020204" pitchFamily="34" charset="0"/>
                          <a:cs typeface="Arial" panose="020B0604020202020204" pitchFamily="34" charset="0"/>
                        </a:rPr>
                        <a:t>R. </a:t>
                      </a:r>
                      <a:r>
                        <a:rPr lang="en-NZ" sz="1100" dirty="0" err="1">
                          <a:effectLst/>
                          <a:latin typeface="Arial" panose="020B0604020202020204" pitchFamily="34" charset="0"/>
                          <a:cs typeface="Arial" panose="020B0604020202020204" pitchFamily="34" charset="0"/>
                        </a:rPr>
                        <a:t>Pataky</a:t>
                      </a:r>
                      <a:r>
                        <a:rPr lang="en-NZ" sz="1100" dirty="0">
                          <a:effectLst/>
                          <a:latin typeface="Arial" panose="020B0604020202020204" pitchFamily="34" charset="0"/>
                          <a:cs typeface="Arial" panose="020B0604020202020204" pitchFamily="34" charset="0"/>
                        </a:rPr>
                        <a:t> [</a:t>
                      </a:r>
                      <a:r>
                        <a:rPr lang="en-NZ" sz="1100" u="none" strike="noStrike" dirty="0">
                          <a:effectLst/>
                          <a:latin typeface="Arial" panose="020B0604020202020204" pitchFamily="34" charset="0"/>
                          <a:cs typeface="Arial" panose="020B0604020202020204" pitchFamily="34" charset="0"/>
                        </a:rPr>
                        <a:t>4</a:t>
                      </a:r>
                      <a:r>
                        <a:rPr lang="en-NZ" sz="1100" dirty="0">
                          <a:effectLst/>
                          <a:latin typeface="Arial" panose="020B0604020202020204" pitchFamily="34" charset="0"/>
                          <a:cs typeface="Arial" panose="020B0604020202020204" pitchFamily="34" charset="0"/>
                        </a:rPr>
                        <a:t>], 2014</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a:lnSpc>
                          <a:spcPct val="115000"/>
                        </a:lnSpc>
                        <a:spcAft>
                          <a:spcPts val="0"/>
                        </a:spcAft>
                      </a:pPr>
                      <a:r>
                        <a:rPr lang="en-NZ" sz="1100">
                          <a:effectLst/>
                          <a:latin typeface="Arial" panose="020B0604020202020204" pitchFamily="34" charset="0"/>
                          <a:cs typeface="Arial" panose="020B0604020202020204" pitchFamily="34" charset="0"/>
                        </a:rPr>
                        <a:t>Canada</a:t>
                      </a:r>
                      <a:endParaRPr lang="en-NZ" sz="110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a:lnSpc>
                          <a:spcPct val="115000"/>
                        </a:lnSpc>
                        <a:spcAft>
                          <a:spcPts val="0"/>
                        </a:spcAft>
                      </a:pPr>
                      <a:r>
                        <a:rPr lang="en-NZ" sz="1100" dirty="0">
                          <a:effectLst/>
                          <a:latin typeface="Arial" panose="020B0604020202020204" pitchFamily="34" charset="0"/>
                          <a:cs typeface="Arial" panose="020B0604020202020204" pitchFamily="34" charset="0"/>
                        </a:rPr>
                        <a:t>Perspective of health system</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NZ" sz="1100" dirty="0">
                          <a:effectLst/>
                          <a:latin typeface="Arial" panose="020B0604020202020204" pitchFamily="34" charset="0"/>
                          <a:cs typeface="Arial" panose="020B0604020202020204" pitchFamily="34" charset="0"/>
                        </a:rPr>
                        <a:t>The most cost-effective strategy: A single screen at age 60 years, followed by a screen at age 65 years for men with PSA above the median</a:t>
                      </a:r>
                    </a:p>
                  </a:txBody>
                  <a:tcPr marL="68576" marR="6857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NZ" sz="1100" dirty="0">
                          <a:effectLst/>
                          <a:latin typeface="Arial" panose="020B0604020202020204" pitchFamily="34" charset="0"/>
                          <a:cs typeface="Arial" panose="020B0604020202020204" pitchFamily="34" charset="0"/>
                        </a:rPr>
                        <a:t>CAN</a:t>
                      </a:r>
                      <a:r>
                        <a:rPr lang="en-NZ" sz="1100" b="1" dirty="0">
                          <a:effectLst/>
                          <a:latin typeface="Arial" panose="020B0604020202020204" pitchFamily="34" charset="0"/>
                          <a:cs typeface="Arial" panose="020B0604020202020204" pitchFamily="34" charset="0"/>
                        </a:rPr>
                        <a:t>$340,300</a:t>
                      </a:r>
                      <a:r>
                        <a:rPr lang="en-NZ" sz="1100" dirty="0">
                          <a:effectLst/>
                          <a:latin typeface="Arial" panose="020B0604020202020204" pitchFamily="34" charset="0"/>
                          <a:cs typeface="Arial" panose="020B0604020202020204" pitchFamily="34" charset="0"/>
                        </a:rPr>
                        <a:t> per QALY</a:t>
                      </a:r>
                      <a:endParaRPr lang="en-NZ" sz="1100" dirty="0">
                        <a:solidFill>
                          <a:srgbClr val="000000"/>
                        </a:solidFill>
                        <a:effectLst/>
                        <a:latin typeface="Arial" panose="020B0604020202020204" pitchFamily="34" charset="0"/>
                        <a:ea typeface="SimSun"/>
                        <a:cs typeface="Arial" panose="020B0604020202020204" pitchFamily="34" charset="0"/>
                      </a:endParaRPr>
                    </a:p>
                  </a:txBody>
                  <a:tcPr marL="68576" marR="68576" marT="0" marB="0"/>
                </a:tc>
                <a:extLst>
                  <a:ext uri="{0D108BD9-81ED-4DB2-BD59-A6C34878D82A}">
                    <a16:rowId xmlns:a16="http://schemas.microsoft.com/office/drawing/2014/main" val="10003"/>
                  </a:ext>
                </a:extLst>
              </a:tr>
            </a:tbl>
          </a:graphicData>
        </a:graphic>
      </p:graphicFrame>
      <p:sp>
        <p:nvSpPr>
          <p:cNvPr id="57374" name="TextBox 4"/>
          <p:cNvSpPr txBox="1">
            <a:spLocks noChangeArrowheads="1"/>
          </p:cNvSpPr>
          <p:nvPr/>
        </p:nvSpPr>
        <p:spPr bwMode="auto">
          <a:xfrm>
            <a:off x="397193" y="278435"/>
            <a:ext cx="83602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NZ" altLang="en-US" sz="2800" b="1" dirty="0">
                <a:latin typeface="Arial" panose="020B0604020202020204" pitchFamily="34" charset="0"/>
                <a:cs typeface="Arial" panose="020B0604020202020204" pitchFamily="34" charset="0"/>
              </a:rPr>
              <a:t>The cost-effectiveness of prostate cancer screening</a:t>
            </a:r>
          </a:p>
        </p:txBody>
      </p:sp>
      <p:sp>
        <p:nvSpPr>
          <p:cNvPr id="57375" name="TextBox 5"/>
          <p:cNvSpPr txBox="1">
            <a:spLocks noChangeArrowheads="1"/>
          </p:cNvSpPr>
          <p:nvPr/>
        </p:nvSpPr>
        <p:spPr bwMode="auto">
          <a:xfrm>
            <a:off x="381772" y="5900828"/>
            <a:ext cx="8375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spcAft>
                <a:spcPts val="600"/>
              </a:spcAft>
              <a:buFont typeface="Verdana" panose="020B0604030504040204" pitchFamily="34" charset="0"/>
              <a:buAutoNum type="arabicPeriod"/>
            </a:pPr>
            <a:r>
              <a:rPr lang="en-NZ" altLang="en-US" sz="1400" dirty="0">
                <a:latin typeface="Arial" panose="020B0604020202020204" pitchFamily="34" charset="0"/>
                <a:cs typeface="Arial" panose="020B0604020202020204" pitchFamily="34" charset="0"/>
              </a:rPr>
              <a:t>Lao, C., Brown, C., Rouse, P., Edlin, R. &amp; Lawrenson, R. Economic evaluation of prostate cancer screening: A systematic review. </a:t>
            </a:r>
            <a:r>
              <a:rPr lang="en-NZ" altLang="en-US" sz="1400" i="1" dirty="0">
                <a:latin typeface="Arial" panose="020B0604020202020204" pitchFamily="34" charset="0"/>
                <a:cs typeface="Arial" panose="020B0604020202020204" pitchFamily="34" charset="0"/>
              </a:rPr>
              <a:t>Future Oncology</a:t>
            </a:r>
            <a:r>
              <a:rPr lang="en-NZ" altLang="en-US" sz="1400" dirty="0">
                <a:latin typeface="Arial" panose="020B0604020202020204" pitchFamily="34" charset="0"/>
                <a:cs typeface="Arial" panose="020B0604020202020204" pitchFamily="34" charset="0"/>
              </a:rPr>
              <a:t> 11, 467-477 (2015).</a:t>
            </a:r>
          </a:p>
        </p:txBody>
      </p:sp>
    </p:spTree>
    <p:extLst>
      <p:ext uri="{BB962C8B-B14F-4D97-AF65-F5344CB8AC3E}">
        <p14:creationId xmlns:p14="http://schemas.microsoft.com/office/powerpoint/2010/main" val="118839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are the social and ethical issues?</a:t>
            </a:r>
          </a:p>
        </p:txBody>
      </p:sp>
      <p:sp>
        <p:nvSpPr>
          <p:cNvPr id="3" name="Content Placeholder 2"/>
          <p:cNvSpPr>
            <a:spLocks noGrp="1"/>
          </p:cNvSpPr>
          <p:nvPr>
            <p:ph idx="1"/>
          </p:nvPr>
        </p:nvSpPr>
        <p:spPr>
          <a:xfrm>
            <a:off x="501160" y="1718596"/>
            <a:ext cx="7964416" cy="4351338"/>
          </a:xfrm>
        </p:spPr>
        <p:txBody>
          <a:bodyPr/>
          <a:lstStyle/>
          <a:p>
            <a:r>
              <a:rPr lang="en-NZ" dirty="0"/>
              <a:t>Does </a:t>
            </a:r>
            <a:r>
              <a:rPr lang="en-NZ" dirty="0" err="1"/>
              <a:t>PCa</a:t>
            </a:r>
            <a:r>
              <a:rPr lang="en-NZ" dirty="0"/>
              <a:t> screening stand on principles of non-maleficence (first do no harm) and beneficence (preventing harm)?</a:t>
            </a:r>
          </a:p>
          <a:p>
            <a:r>
              <a:rPr lang="en-NZ" dirty="0"/>
              <a:t>Does </a:t>
            </a:r>
            <a:r>
              <a:rPr lang="en-NZ" dirty="0" err="1"/>
              <a:t>PCa</a:t>
            </a:r>
            <a:r>
              <a:rPr lang="en-NZ" dirty="0"/>
              <a:t> screening stand on the ethical principle of justice (cost effectiveness)?</a:t>
            </a:r>
          </a:p>
          <a:p>
            <a:r>
              <a:rPr lang="en-NZ" dirty="0"/>
              <a:t>Does </a:t>
            </a:r>
            <a:r>
              <a:rPr lang="en-NZ" dirty="0" err="1"/>
              <a:t>PCa</a:t>
            </a:r>
            <a:r>
              <a:rPr lang="en-NZ" dirty="0"/>
              <a:t> screening respect patient autonomy?</a:t>
            </a:r>
          </a:p>
        </p:txBody>
      </p:sp>
      <p:pic>
        <p:nvPicPr>
          <p:cNvPr id="4" name="Picture 3"/>
          <p:cNvPicPr>
            <a:picLocks noChangeAspect="1"/>
          </p:cNvPicPr>
          <p:nvPr/>
        </p:nvPicPr>
        <p:blipFill>
          <a:blip r:embed="rId2"/>
          <a:stretch>
            <a:fillRect/>
          </a:stretch>
        </p:blipFill>
        <p:spPr>
          <a:xfrm>
            <a:off x="8960907" y="1597061"/>
            <a:ext cx="3048425" cy="4029637"/>
          </a:xfrm>
          <a:prstGeom prst="rect">
            <a:avLst/>
          </a:prstGeom>
        </p:spPr>
      </p:pic>
      <p:sp>
        <p:nvSpPr>
          <p:cNvPr id="5" name="TextBox 4"/>
          <p:cNvSpPr txBox="1"/>
          <p:nvPr/>
        </p:nvSpPr>
        <p:spPr>
          <a:xfrm>
            <a:off x="666207" y="5423603"/>
            <a:ext cx="8085908" cy="923330"/>
          </a:xfrm>
          <a:prstGeom prst="rect">
            <a:avLst/>
          </a:prstGeom>
          <a:noFill/>
        </p:spPr>
        <p:txBody>
          <a:bodyPr wrap="square" rtlCol="0">
            <a:spAutoFit/>
          </a:bodyPr>
          <a:lstStyle/>
          <a:p>
            <a:r>
              <a:rPr lang="en-NZ" dirty="0"/>
              <a:t>Mishra SC. Journal of Medical Ethics.</a:t>
            </a:r>
          </a:p>
          <a:p>
            <a:r>
              <a:rPr lang="en-NZ" dirty="0"/>
              <a:t>A discussion on controversies and ethical dilemmas in prostate cancer screening </a:t>
            </a:r>
          </a:p>
          <a:p>
            <a:r>
              <a:rPr lang="en-NZ" dirty="0"/>
              <a:t>http://orcid.org/0000-0001-6086-6541</a:t>
            </a:r>
          </a:p>
        </p:txBody>
      </p:sp>
    </p:spTree>
    <p:extLst>
      <p:ext uri="{BB962C8B-B14F-4D97-AF65-F5344CB8AC3E}">
        <p14:creationId xmlns:p14="http://schemas.microsoft.com/office/powerpoint/2010/main" val="2101995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issues</a:t>
            </a:r>
          </a:p>
        </p:txBody>
      </p:sp>
      <p:sp>
        <p:nvSpPr>
          <p:cNvPr id="3" name="Content Placeholder 2"/>
          <p:cNvSpPr>
            <a:spLocks noGrp="1"/>
          </p:cNvSpPr>
          <p:nvPr>
            <p:ph idx="1"/>
          </p:nvPr>
        </p:nvSpPr>
        <p:spPr/>
        <p:txBody>
          <a:bodyPr/>
          <a:lstStyle/>
          <a:p>
            <a:r>
              <a:rPr lang="en-NZ" dirty="0"/>
              <a:t>A family history of prostate cancer</a:t>
            </a:r>
          </a:p>
          <a:p>
            <a:r>
              <a:rPr lang="en-NZ" dirty="0"/>
              <a:t>Prostate cancer in Māori and Pacific men</a:t>
            </a:r>
          </a:p>
          <a:p>
            <a:r>
              <a:rPr lang="en-NZ" dirty="0"/>
              <a:t>GP attitudes to prostate cancer screening</a:t>
            </a:r>
          </a:p>
          <a:p>
            <a:r>
              <a:rPr lang="en-NZ" dirty="0"/>
              <a:t>What age should screening be done?</a:t>
            </a:r>
          </a:p>
        </p:txBody>
      </p:sp>
    </p:spTree>
    <p:extLst>
      <p:ext uri="{BB962C8B-B14F-4D97-AF65-F5344CB8AC3E}">
        <p14:creationId xmlns:p14="http://schemas.microsoft.com/office/powerpoint/2010/main" val="3931674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r>
              <a:rPr lang="en-NZ" altLang="en-US" dirty="0"/>
              <a:t>Is a family history important?</a:t>
            </a:r>
          </a:p>
        </p:txBody>
      </p:sp>
      <p:sp>
        <p:nvSpPr>
          <p:cNvPr id="29699" name="Content Placeholder 3"/>
          <p:cNvSpPr>
            <a:spLocks noGrp="1"/>
          </p:cNvSpPr>
          <p:nvPr>
            <p:ph idx="1"/>
          </p:nvPr>
        </p:nvSpPr>
        <p:spPr/>
        <p:txBody>
          <a:bodyPr/>
          <a:lstStyle/>
          <a:p>
            <a:r>
              <a:rPr lang="en-NZ" altLang="en-US"/>
              <a:t>Prostate cancer seems to run in some families, which suggests that in some cases there may be an inherited or genetic factor. </a:t>
            </a:r>
          </a:p>
          <a:p>
            <a:r>
              <a:rPr lang="en-NZ" altLang="en-US"/>
              <a:t>Having a father or brother with prostate cancer more than doubles a man’s risk of developing this disease. </a:t>
            </a:r>
          </a:p>
          <a:p>
            <a:r>
              <a:rPr lang="en-NZ" altLang="en-US"/>
              <a:t>The risk is much higher for men with several affected relatives, particularly if their relatives were young when the cancer was found.</a:t>
            </a:r>
          </a:p>
          <a:p>
            <a:endParaRPr lang="en-NZ" altLang="en-US"/>
          </a:p>
        </p:txBody>
      </p:sp>
      <p:pic>
        <p:nvPicPr>
          <p:cNvPr id="2" name="Picture 1"/>
          <p:cNvPicPr>
            <a:picLocks noChangeAspect="1"/>
          </p:cNvPicPr>
          <p:nvPr/>
        </p:nvPicPr>
        <p:blipFill>
          <a:blip r:embed="rId2"/>
          <a:stretch>
            <a:fillRect/>
          </a:stretch>
        </p:blipFill>
        <p:spPr>
          <a:xfrm>
            <a:off x="4075034" y="4454435"/>
            <a:ext cx="2234326" cy="2234326"/>
          </a:xfrm>
          <a:prstGeom prst="rect">
            <a:avLst/>
          </a:prstGeom>
        </p:spPr>
      </p:pic>
    </p:spTree>
    <p:extLst>
      <p:ext uri="{BB962C8B-B14F-4D97-AF65-F5344CB8AC3E}">
        <p14:creationId xmlns:p14="http://schemas.microsoft.com/office/powerpoint/2010/main" val="1284165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 was told Māori don’t get prostate cancer as often</a:t>
            </a:r>
          </a:p>
        </p:txBody>
      </p:sp>
      <p:sp>
        <p:nvSpPr>
          <p:cNvPr id="3" name="Content Placeholder 2"/>
          <p:cNvSpPr>
            <a:spLocks noGrp="1"/>
          </p:cNvSpPr>
          <p:nvPr>
            <p:ph sz="half" idx="1"/>
          </p:nvPr>
        </p:nvSpPr>
        <p:spPr/>
        <p:txBody>
          <a:bodyPr>
            <a:noAutofit/>
          </a:bodyPr>
          <a:lstStyle/>
          <a:p>
            <a:pPr marL="274320" indent="-274320">
              <a:lnSpc>
                <a:spcPct val="100000"/>
              </a:lnSpc>
              <a:buClr>
                <a:schemeClr val="accent3"/>
              </a:buClr>
              <a:buFont typeface="Wingdings 2"/>
              <a:buChar char=""/>
              <a:defRPr/>
            </a:pPr>
            <a:r>
              <a:rPr lang="en-NZ" sz="2000" dirty="0"/>
              <a:t>Māori men are less likely to be tested/screened</a:t>
            </a:r>
          </a:p>
          <a:p>
            <a:pPr marL="274320" indent="-274320">
              <a:lnSpc>
                <a:spcPct val="100000"/>
              </a:lnSpc>
              <a:buClr>
                <a:schemeClr val="accent3"/>
              </a:buClr>
              <a:buFont typeface="Wingdings 2"/>
              <a:buChar char=""/>
              <a:defRPr/>
            </a:pPr>
            <a:r>
              <a:rPr lang="en-NZ" sz="2000" dirty="0"/>
              <a:t>Māori are less likely to be referred from GP, less likely to have a biopsy, but more likely to have a positive test</a:t>
            </a:r>
          </a:p>
          <a:p>
            <a:pPr marL="274320" indent="-274320">
              <a:lnSpc>
                <a:spcPct val="100000"/>
              </a:lnSpc>
              <a:buClr>
                <a:schemeClr val="accent3"/>
              </a:buClr>
              <a:buFont typeface="Wingdings 2"/>
              <a:buChar char=""/>
              <a:defRPr/>
            </a:pPr>
            <a:r>
              <a:rPr lang="en-NZ" sz="2000" dirty="0"/>
              <a:t>Māori men diagnosed with </a:t>
            </a:r>
            <a:r>
              <a:rPr lang="en-NZ" sz="2000" dirty="0" err="1"/>
              <a:t>PCa</a:t>
            </a:r>
            <a:r>
              <a:rPr lang="en-NZ" sz="2000" dirty="0"/>
              <a:t> have 1.8 times mortality of non-Māori with prostate cancer</a:t>
            </a:r>
          </a:p>
          <a:p>
            <a:pPr marL="274320" indent="-274320">
              <a:lnSpc>
                <a:spcPct val="100000"/>
              </a:lnSpc>
              <a:buClr>
                <a:schemeClr val="accent3"/>
              </a:buClr>
              <a:buFont typeface="Wingdings 2"/>
              <a:buChar char=""/>
              <a:defRPr/>
            </a:pPr>
            <a:r>
              <a:rPr lang="en-NZ" sz="2000" dirty="0"/>
              <a:t>Māori men with localised disease are twice as likely to be treated with radiotherapy</a:t>
            </a:r>
          </a:p>
        </p:txBody>
      </p:sp>
      <p:pic>
        <p:nvPicPr>
          <p:cNvPr id="5" name="Content Placeholder 4"/>
          <p:cNvPicPr>
            <a:picLocks noGrp="1" noChangeAspect="1"/>
          </p:cNvPicPr>
          <p:nvPr>
            <p:ph sz="half" idx="2"/>
          </p:nvPr>
        </p:nvPicPr>
        <p:blipFill>
          <a:blip r:embed="rId2"/>
          <a:stretch>
            <a:fillRect/>
          </a:stretch>
        </p:blipFill>
        <p:spPr>
          <a:xfrm>
            <a:off x="7563393" y="4055693"/>
            <a:ext cx="4482737" cy="2802307"/>
          </a:xfrm>
          <a:prstGeom prst="rect">
            <a:avLst/>
          </a:prstGeom>
        </p:spPr>
      </p:pic>
      <p:pic>
        <p:nvPicPr>
          <p:cNvPr id="6" name="Picture 5"/>
          <p:cNvPicPr>
            <a:picLocks noChangeAspect="1"/>
          </p:cNvPicPr>
          <p:nvPr/>
        </p:nvPicPr>
        <p:blipFill>
          <a:blip r:embed="rId3"/>
          <a:stretch>
            <a:fillRect/>
          </a:stretch>
        </p:blipFill>
        <p:spPr>
          <a:xfrm>
            <a:off x="7639593" y="1297859"/>
            <a:ext cx="4406537" cy="2741311"/>
          </a:xfrm>
          <a:prstGeom prst="rect">
            <a:avLst/>
          </a:prstGeom>
        </p:spPr>
      </p:pic>
    </p:spTree>
    <p:extLst>
      <p:ext uri="{BB962C8B-B14F-4D97-AF65-F5344CB8AC3E}">
        <p14:creationId xmlns:p14="http://schemas.microsoft.com/office/powerpoint/2010/main" val="2897569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NZ" altLang="en-US"/>
              <a:t>Testing vs screening</a:t>
            </a:r>
            <a:endParaRPr lang="en-GB" altLang="en-US"/>
          </a:p>
        </p:txBody>
      </p:sp>
      <p:sp>
        <p:nvSpPr>
          <p:cNvPr id="13315" name="Rectangle 3"/>
          <p:cNvSpPr>
            <a:spLocks noGrp="1" noChangeArrowheads="1"/>
          </p:cNvSpPr>
          <p:nvPr>
            <p:ph type="body" idx="1"/>
          </p:nvPr>
        </p:nvSpPr>
        <p:spPr/>
        <p:txBody>
          <a:bodyPr/>
          <a:lstStyle/>
          <a:p>
            <a:pPr>
              <a:lnSpc>
                <a:spcPct val="90000"/>
              </a:lnSpc>
            </a:pPr>
            <a:r>
              <a:rPr lang="en-NZ" altLang="en-US" dirty="0"/>
              <a:t>NZ GPs do almost 500,000 PSA tests per year </a:t>
            </a:r>
          </a:p>
          <a:p>
            <a:pPr>
              <a:lnSpc>
                <a:spcPct val="90000"/>
              </a:lnSpc>
            </a:pPr>
            <a:r>
              <a:rPr lang="en-NZ" altLang="en-US" dirty="0"/>
              <a:t>80% of these are in asymptomatic men and can be considered “opportunistic” screening</a:t>
            </a:r>
          </a:p>
          <a:p>
            <a:pPr>
              <a:lnSpc>
                <a:spcPct val="90000"/>
              </a:lnSpc>
            </a:pPr>
            <a:r>
              <a:rPr lang="en-NZ" altLang="en-US" dirty="0"/>
              <a:t>Most NZ GPs think screening for prostate cancer is worthwhile (while UK GPs for instance do very little screening)</a:t>
            </a:r>
          </a:p>
        </p:txBody>
      </p:sp>
    </p:spTree>
    <p:extLst>
      <p:ext uri="{BB962C8B-B14F-4D97-AF65-F5344CB8AC3E}">
        <p14:creationId xmlns:p14="http://schemas.microsoft.com/office/powerpoint/2010/main" val="787952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853" y="556895"/>
            <a:ext cx="8858250" cy="685800"/>
          </a:xfrm>
        </p:spPr>
        <p:txBody>
          <a:bodyPr/>
          <a:lstStyle/>
          <a:p>
            <a:pPr eaLnBrk="1" hangingPunct="1"/>
            <a:r>
              <a:rPr lang="en-NZ" altLang="en-US" dirty="0"/>
              <a:t>Do Māori get tested/screened as often?</a:t>
            </a:r>
          </a:p>
        </p:txBody>
      </p:sp>
      <p:pic>
        <p:nvPicPr>
          <p:cNvPr id="18435" name="Chart 2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45" y="1457372"/>
            <a:ext cx="8209052" cy="460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149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40669" y="503874"/>
            <a:ext cx="8372701" cy="720725"/>
          </a:xfrm>
        </p:spPr>
        <p:txBody>
          <a:bodyPr/>
          <a:lstStyle/>
          <a:p>
            <a:r>
              <a:rPr lang="en-NZ" altLang="en-US" dirty="0"/>
              <a:t>PSA testing by general practitioners</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l="-536" t="-996" r="-626" b="-1057"/>
          <a:stretch>
            <a:fillRect/>
          </a:stretch>
        </p:blipFill>
        <p:spPr bwMode="auto">
          <a:xfrm>
            <a:off x="1701800" y="1844676"/>
            <a:ext cx="8694738"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564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NZ" altLang="en-US"/>
              <a:t>Does being a rural patient matter?</a:t>
            </a:r>
          </a:p>
        </p:txBody>
      </p:sp>
      <p:pic>
        <p:nvPicPr>
          <p:cNvPr id="19459" name="Picture 12"/>
          <p:cNvPicPr>
            <a:picLocks noChangeAspect="1" noChangeArrowheads="1"/>
          </p:cNvPicPr>
          <p:nvPr/>
        </p:nvPicPr>
        <p:blipFill>
          <a:blip r:embed="rId2">
            <a:extLst>
              <a:ext uri="{28A0092B-C50C-407E-A947-70E740481C1C}">
                <a14:useLocalDpi xmlns:a14="http://schemas.microsoft.com/office/drawing/2010/main" val="0"/>
              </a:ext>
            </a:extLst>
          </a:blip>
          <a:srcRect l="-714" t="-1044" r="-864" b="-1044"/>
          <a:stretch>
            <a:fillRect/>
          </a:stretch>
        </p:blipFill>
        <p:spPr bwMode="auto">
          <a:xfrm>
            <a:off x="1379085" y="1596482"/>
            <a:ext cx="6911975"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966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NZ" sz="2800" dirty="0"/>
              <a:t>What age should I start getting PSA tests? Should I get these done till I die?</a:t>
            </a:r>
          </a:p>
        </p:txBody>
      </p:sp>
      <p:sp>
        <p:nvSpPr>
          <p:cNvPr id="3" name="Content Placeholder 2"/>
          <p:cNvSpPr>
            <a:spLocks noGrp="1"/>
          </p:cNvSpPr>
          <p:nvPr>
            <p:ph idx="1"/>
          </p:nvPr>
        </p:nvSpPr>
        <p:spPr/>
        <p:txBody>
          <a:bodyPr>
            <a:noAutofit/>
          </a:bodyPr>
          <a:lstStyle/>
          <a:p>
            <a:pPr marL="274320" indent="-274320">
              <a:lnSpc>
                <a:spcPct val="100000"/>
              </a:lnSpc>
              <a:buClr>
                <a:schemeClr val="accent3"/>
              </a:buClr>
              <a:buFont typeface="Wingdings 2"/>
              <a:buChar char=""/>
              <a:defRPr/>
            </a:pPr>
            <a:r>
              <a:rPr lang="en-NZ" sz="2400" dirty="0"/>
              <a:t>Probably no point if over 70 years</a:t>
            </a:r>
          </a:p>
          <a:p>
            <a:pPr marL="274320" indent="-274320">
              <a:lnSpc>
                <a:spcPct val="100000"/>
              </a:lnSpc>
              <a:buClr>
                <a:schemeClr val="accent3"/>
              </a:buClr>
              <a:buFont typeface="Wingdings 2"/>
              <a:buChar char=""/>
              <a:defRPr/>
            </a:pPr>
            <a:r>
              <a:rPr lang="en-NZ" sz="2400" dirty="0"/>
              <a:t>Probably not much point unless you are guaranteed to live &gt;10 years</a:t>
            </a:r>
          </a:p>
          <a:p>
            <a:pPr marL="274320" indent="-274320">
              <a:lnSpc>
                <a:spcPct val="100000"/>
              </a:lnSpc>
              <a:buClr>
                <a:schemeClr val="accent3"/>
              </a:buClr>
              <a:buFont typeface="Wingdings 2"/>
              <a:buChar char=""/>
              <a:defRPr/>
            </a:pPr>
            <a:r>
              <a:rPr lang="en-NZ" sz="2400" dirty="0"/>
              <a:t>Probably not much point if you are not prepared to risk treatment </a:t>
            </a:r>
          </a:p>
          <a:p>
            <a:pPr marL="274320" indent="-274320">
              <a:lnSpc>
                <a:spcPct val="100000"/>
              </a:lnSpc>
              <a:buClr>
                <a:schemeClr val="accent3"/>
              </a:buClr>
              <a:buFont typeface="Wingdings 2"/>
              <a:buChar char=""/>
              <a:defRPr/>
            </a:pPr>
            <a:r>
              <a:rPr lang="en-NZ" sz="2400" dirty="0"/>
              <a:t>Probably not worth getting one between 40 and 50  unless you have a family history of prostate cancer</a:t>
            </a:r>
          </a:p>
          <a:p>
            <a:pPr marL="274320" indent="-274320">
              <a:lnSpc>
                <a:spcPct val="100000"/>
              </a:lnSpc>
              <a:buClr>
                <a:schemeClr val="accent3"/>
              </a:buClr>
              <a:buFont typeface="Wingdings 2"/>
              <a:buChar char=""/>
              <a:defRPr/>
            </a:pPr>
            <a:r>
              <a:rPr lang="en-NZ" sz="2400" dirty="0"/>
              <a:t>Possibly worth it if you are between 50 and 70 years but need to discuss with your GP or at least someone who can explain your personal risk and risks of testing.</a:t>
            </a:r>
          </a:p>
        </p:txBody>
      </p:sp>
    </p:spTree>
    <p:extLst>
      <p:ext uri="{BB962C8B-B14F-4D97-AF65-F5344CB8AC3E}">
        <p14:creationId xmlns:p14="http://schemas.microsoft.com/office/powerpoint/2010/main" val="39135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2000"/>
                                        <p:tgtEl>
                                          <p:spTgt spid="3">
                                            <p:txEl>
                                              <p:pRg st="2" end="2"/>
                                            </p:txEl>
                                          </p:spTgt>
                                        </p:tgtEl>
                                      </p:cBhvr>
                                    </p:animEffect>
                                  </p:childTnLst>
                                </p:cTn>
                              </p:par>
                            </p:childTnLst>
                          </p:cTn>
                        </p:par>
                        <p:par>
                          <p:cTn id="16" fill="hold">
                            <p:stCondLst>
                              <p:cond delay="6000"/>
                            </p:stCondLst>
                            <p:childTnLst>
                              <p:par>
                                <p:cTn id="17" presetID="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6500"/>
                            </p:stCondLst>
                            <p:childTnLst>
                              <p:par>
                                <p:cTn id="22" presetID="8" presetClass="entr" presetSubtype="16"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amond(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61" y="199104"/>
            <a:ext cx="8668965" cy="1098755"/>
          </a:xfrm>
        </p:spPr>
        <p:txBody>
          <a:bodyPr/>
          <a:lstStyle/>
          <a:p>
            <a:r>
              <a:rPr lang="en-NZ" sz="2800" dirty="0"/>
              <a:t>What advances might we see in prostate cancer early diagnosis in the future?</a:t>
            </a:r>
          </a:p>
        </p:txBody>
      </p:sp>
      <p:sp>
        <p:nvSpPr>
          <p:cNvPr id="3" name="Content Placeholder 2"/>
          <p:cNvSpPr>
            <a:spLocks noGrp="1"/>
          </p:cNvSpPr>
          <p:nvPr>
            <p:ph sz="half" idx="1"/>
          </p:nvPr>
        </p:nvSpPr>
        <p:spPr/>
        <p:txBody>
          <a:bodyPr/>
          <a:lstStyle/>
          <a:p>
            <a:r>
              <a:rPr lang="en-NZ" dirty="0"/>
              <a:t>Better diagnosis</a:t>
            </a:r>
          </a:p>
          <a:p>
            <a:r>
              <a:rPr lang="en-NZ" dirty="0"/>
              <a:t>Better treatment</a:t>
            </a:r>
          </a:p>
        </p:txBody>
      </p:sp>
      <p:pic>
        <p:nvPicPr>
          <p:cNvPr id="5" name="Content Placeholder 4"/>
          <p:cNvPicPr>
            <a:picLocks noGrp="1" noChangeAspect="1"/>
          </p:cNvPicPr>
          <p:nvPr>
            <p:ph sz="half" idx="2"/>
          </p:nvPr>
        </p:nvPicPr>
        <p:blipFill>
          <a:blip r:embed="rId2"/>
          <a:stretch>
            <a:fillRect/>
          </a:stretch>
        </p:blipFill>
        <p:spPr>
          <a:xfrm>
            <a:off x="6172200" y="2513353"/>
            <a:ext cx="5181600" cy="2775857"/>
          </a:xfrm>
          <a:prstGeom prst="rect">
            <a:avLst/>
          </a:prstGeom>
        </p:spPr>
      </p:pic>
    </p:spTree>
    <p:extLst>
      <p:ext uri="{BB962C8B-B14F-4D97-AF65-F5344CB8AC3E}">
        <p14:creationId xmlns:p14="http://schemas.microsoft.com/office/powerpoint/2010/main" val="1751077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Summary</a:t>
            </a:r>
          </a:p>
        </p:txBody>
      </p:sp>
      <p:sp>
        <p:nvSpPr>
          <p:cNvPr id="3" name="Content Placeholder 2"/>
          <p:cNvSpPr>
            <a:spLocks noGrp="1"/>
          </p:cNvSpPr>
          <p:nvPr>
            <p:ph idx="1"/>
          </p:nvPr>
        </p:nvSpPr>
        <p:spPr/>
        <p:txBody>
          <a:bodyPr/>
          <a:lstStyle/>
          <a:p>
            <a:r>
              <a:rPr lang="en-NZ" dirty="0"/>
              <a:t>Some evidence of benefit of screening in men aged 50-69</a:t>
            </a:r>
          </a:p>
          <a:p>
            <a:r>
              <a:rPr lang="en-NZ" dirty="0"/>
              <a:t>Needs to be balanced with potential for over diagnosis and over treatment</a:t>
            </a:r>
          </a:p>
          <a:p>
            <a:r>
              <a:rPr lang="en-NZ" dirty="0"/>
              <a:t>Much of the screening currently is in men aged over 70 where there is the potential for harm, but no evidence of increased life</a:t>
            </a:r>
          </a:p>
          <a:p>
            <a:r>
              <a:rPr lang="en-NZ" dirty="0"/>
              <a:t>New technologies may change the current advice</a:t>
            </a:r>
          </a:p>
          <a:p>
            <a:r>
              <a:rPr lang="en-NZ" dirty="0"/>
              <a:t>Advice is that having a PSA test should be left to the patient to make an </a:t>
            </a:r>
            <a:r>
              <a:rPr lang="en-NZ" b="1" u="sng" dirty="0"/>
              <a:t>informed</a:t>
            </a:r>
            <a:r>
              <a:rPr lang="en-NZ" dirty="0"/>
              <a:t> choice.  </a:t>
            </a:r>
          </a:p>
        </p:txBody>
      </p:sp>
    </p:spTree>
    <p:extLst>
      <p:ext uri="{BB962C8B-B14F-4D97-AF65-F5344CB8AC3E}">
        <p14:creationId xmlns:p14="http://schemas.microsoft.com/office/powerpoint/2010/main" val="345235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Incidence in New Zealand</a:t>
            </a:r>
          </a:p>
        </p:txBody>
      </p:sp>
      <p:pic>
        <p:nvPicPr>
          <p:cNvPr id="4" name="Content Placeholder 3"/>
          <p:cNvPicPr>
            <a:picLocks noGrp="1" noChangeAspect="1"/>
          </p:cNvPicPr>
          <p:nvPr>
            <p:ph idx="1"/>
          </p:nvPr>
        </p:nvPicPr>
        <p:blipFill>
          <a:blip r:embed="rId2"/>
          <a:stretch>
            <a:fillRect/>
          </a:stretch>
        </p:blipFill>
        <p:spPr>
          <a:xfrm>
            <a:off x="1446415" y="1297859"/>
            <a:ext cx="8463113" cy="4888833"/>
          </a:xfrm>
          <a:prstGeom prst="rect">
            <a:avLst/>
          </a:prstGeom>
        </p:spPr>
      </p:pic>
    </p:spTree>
    <p:extLst>
      <p:ext uri="{BB962C8B-B14F-4D97-AF65-F5344CB8AC3E}">
        <p14:creationId xmlns:p14="http://schemas.microsoft.com/office/powerpoint/2010/main" val="283354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is prostate cancer?</a:t>
            </a:r>
          </a:p>
        </p:txBody>
      </p:sp>
      <p:sp>
        <p:nvSpPr>
          <p:cNvPr id="3" name="Content Placeholder 2"/>
          <p:cNvSpPr>
            <a:spLocks noGrp="1"/>
          </p:cNvSpPr>
          <p:nvPr>
            <p:ph idx="1"/>
          </p:nvPr>
        </p:nvSpPr>
        <p:spPr/>
        <p:txBody>
          <a:bodyPr/>
          <a:lstStyle/>
          <a:p>
            <a:pPr lvl="0"/>
            <a:r>
              <a:rPr lang="en-NZ" dirty="0"/>
              <a:t>What are the early signs and symptoms of prostate cancer/does it always have early symptoms? </a:t>
            </a:r>
          </a:p>
          <a:p>
            <a:pPr lvl="0"/>
            <a:r>
              <a:rPr lang="en-NZ" dirty="0"/>
              <a:t>How does it spread?</a:t>
            </a:r>
          </a:p>
          <a:p>
            <a:pPr lvl="0"/>
            <a:r>
              <a:rPr lang="en-NZ" dirty="0"/>
              <a:t>How is it diagnosed </a:t>
            </a:r>
          </a:p>
          <a:p>
            <a:pPr lvl="0"/>
            <a:r>
              <a:rPr lang="en-NZ" dirty="0"/>
              <a:t>How is it treated?</a:t>
            </a:r>
          </a:p>
          <a:p>
            <a:endParaRPr lang="en-NZ" dirty="0"/>
          </a:p>
        </p:txBody>
      </p:sp>
    </p:spTree>
    <p:extLst>
      <p:ext uri="{BB962C8B-B14F-4D97-AF65-F5344CB8AC3E}">
        <p14:creationId xmlns:p14="http://schemas.microsoft.com/office/powerpoint/2010/main" val="402743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5" descr="Figure 1.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8625" y="1512917"/>
            <a:ext cx="7423705" cy="5106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397625" y="304600"/>
            <a:ext cx="8759438" cy="936625"/>
          </a:xfrm>
        </p:spPr>
        <p:txBody>
          <a:bodyPr/>
          <a:lstStyle/>
          <a:p>
            <a:r>
              <a:rPr lang="en-NZ" dirty="0"/>
              <a:t>What are the early signs and symptoms of prostate cancer?</a:t>
            </a:r>
            <a:endParaRPr lang="en-NZ" altLang="en-US" dirty="0"/>
          </a:p>
        </p:txBody>
      </p:sp>
    </p:spTree>
    <p:extLst>
      <p:ext uri="{BB962C8B-B14F-4D97-AF65-F5344CB8AC3E}">
        <p14:creationId xmlns:p14="http://schemas.microsoft.com/office/powerpoint/2010/main" val="30005047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4"/>
          <p:cNvSpPr>
            <a:spLocks noGrp="1"/>
          </p:cNvSpPr>
          <p:nvPr>
            <p:ph type="title"/>
          </p:nvPr>
        </p:nvSpPr>
        <p:spPr>
          <a:xfrm>
            <a:off x="511176" y="319882"/>
            <a:ext cx="7772400" cy="852487"/>
          </a:xfrm>
        </p:spPr>
        <p:txBody>
          <a:bodyPr>
            <a:normAutofit/>
          </a:bodyPr>
          <a:lstStyle/>
          <a:p>
            <a:pPr>
              <a:defRPr/>
            </a:pPr>
            <a:r>
              <a:rPr lang="en-US" dirty="0"/>
              <a:t>How does it spread?</a:t>
            </a:r>
          </a:p>
        </p:txBody>
      </p:sp>
      <p:pic>
        <p:nvPicPr>
          <p:cNvPr id="6148" name="Picture 5" descr="dv_stagin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r="48283" b="58792"/>
          <a:stretch>
            <a:fillRect/>
          </a:stretch>
        </p:blipFill>
        <p:spPr bwMode="auto">
          <a:xfrm>
            <a:off x="2783263" y="1369205"/>
            <a:ext cx="2597012" cy="238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dv_stag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943" r="47525" b="8749"/>
          <a:stretch>
            <a:fillRect/>
          </a:stretch>
        </p:blipFill>
        <p:spPr bwMode="auto">
          <a:xfrm>
            <a:off x="2783263" y="3731725"/>
            <a:ext cx="2497122" cy="23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dv_staging"/>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l="51869" b="58574"/>
          <a:stretch>
            <a:fillRect/>
          </a:stretch>
        </p:blipFill>
        <p:spPr bwMode="auto">
          <a:xfrm>
            <a:off x="5485188" y="1369204"/>
            <a:ext cx="2352384" cy="233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dv_stag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222" t="46194" b="8661"/>
          <a:stretch>
            <a:fillRect/>
          </a:stretch>
        </p:blipFill>
        <p:spPr bwMode="auto">
          <a:xfrm>
            <a:off x="5485188" y="3706263"/>
            <a:ext cx="2204085" cy="24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524000" y="6473826"/>
            <a:ext cx="7162800" cy="384175"/>
          </a:xfrm>
          <a:prstGeom prst="rect">
            <a:avLst/>
          </a:prstGeom>
          <a:noFill/>
          <a:ln w="9525">
            <a:noFill/>
            <a:miter lim="800000"/>
            <a:headEnd/>
            <a:tailEnd/>
          </a:ln>
          <a:effectLst>
            <a:prstShdw prst="shdw17" dist="17961" dir="2700000">
              <a:schemeClr val="accent1">
                <a:gamma/>
                <a:shade val="60000"/>
                <a:invGamma/>
              </a:schemeClr>
            </a:prstShdw>
          </a:effectLst>
        </p:spPr>
        <p:txBody>
          <a:bodyPr anchor="b">
            <a:spAutoFit/>
          </a:bodyPr>
          <a:lstStyle/>
          <a:p>
            <a:pPr>
              <a:lnSpc>
                <a:spcPct val="95000"/>
              </a:lnSpc>
              <a:spcBef>
                <a:spcPts val="200"/>
              </a:spcBef>
              <a:defRPr/>
            </a:pPr>
            <a:r>
              <a:rPr lang="en-US" sz="1000" dirty="0">
                <a:latin typeface="Arial" charset="0"/>
                <a:cs typeface="Arial" charset="0"/>
              </a:rPr>
              <a:t>American Joint Committee on Cancer. </a:t>
            </a:r>
            <a:r>
              <a:rPr lang="en-US" sz="1000" dirty="0">
                <a:latin typeface="Times" charset="0"/>
              </a:rPr>
              <a:t>American Joint Committee on Cancer. </a:t>
            </a:r>
            <a:r>
              <a:rPr lang="en-US" sz="1000" i="1" dirty="0">
                <a:latin typeface="Times" charset="0"/>
              </a:rPr>
              <a:t>Cancer Staging: What You Need to Know?</a:t>
            </a:r>
            <a:r>
              <a:rPr lang="en-US" sz="1000" dirty="0">
                <a:latin typeface="Times" charset="0"/>
              </a:rPr>
              <a:t> Chicago, IL: American Joint Committee on Cancer; 2010.</a:t>
            </a:r>
          </a:p>
        </p:txBody>
      </p:sp>
    </p:spTree>
    <p:extLst>
      <p:ext uri="{BB962C8B-B14F-4D97-AF65-F5344CB8AC3E}">
        <p14:creationId xmlns:p14="http://schemas.microsoft.com/office/powerpoint/2010/main" val="2976225956"/>
      </p:ext>
    </p:extLst>
  </p:cSld>
  <p:clrMapOvr>
    <a:masterClrMapping/>
  </p:clrMapOvr>
  <p:transition/>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E8F87681592C49B86468070E1EA3DD" ma:contentTypeVersion="13" ma:contentTypeDescription="Create a new document." ma:contentTypeScope="" ma:versionID="0980eaae1254a1dd752732aacd3cb967">
  <xsd:schema xmlns:xsd="http://www.w3.org/2001/XMLSchema" xmlns:xs="http://www.w3.org/2001/XMLSchema" xmlns:p="http://schemas.microsoft.com/office/2006/metadata/properties" xmlns:ns3="c9e4bf97-d4d5-4b68-be83-fbf188525cae" xmlns:ns4="d59e7a85-cea6-4a3e-813b-d36daa17f1fe" targetNamespace="http://schemas.microsoft.com/office/2006/metadata/properties" ma:root="true" ma:fieldsID="6dd75c4b71fe5e836de660dd37c2f028" ns3:_="" ns4:_="">
    <xsd:import namespace="c9e4bf97-d4d5-4b68-be83-fbf188525cae"/>
    <xsd:import namespace="d59e7a85-cea6-4a3e-813b-d36daa17f1f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4bf97-d4d5-4b68-be83-fbf188525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9e7a85-cea6-4a3e-813b-d36daa17f1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0C1D12-3B74-40AF-9EEF-B1621DCAD9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4bf97-d4d5-4b68-be83-fbf188525cae"/>
    <ds:schemaRef ds:uri="d59e7a85-cea6-4a3e-813b-d36daa17f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6A8071-E541-4699-8104-97E011AE35D7}">
  <ds:schemaRefs>
    <ds:schemaRef ds:uri="http://schemas.microsoft.com/sharepoint/v3/contenttype/forms"/>
  </ds:schemaRefs>
</ds:datastoreItem>
</file>

<file path=customXml/itemProps3.xml><?xml version="1.0" encoding="utf-8"?>
<ds:datastoreItem xmlns:ds="http://schemas.openxmlformats.org/officeDocument/2006/customXml" ds:itemID="{79E241A2-697D-41B7-9B21-226F77FC59FB}">
  <ds:schemaRef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d59e7a85-cea6-4a3e-813b-d36daa17f1fe"/>
    <ds:schemaRef ds:uri="c9e4bf97-d4d5-4b68-be83-fbf188525ca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27584</TotalTime>
  <Words>2849</Words>
  <Application>Microsoft Office PowerPoint</Application>
  <PresentationFormat>Widescreen</PresentationFormat>
  <Paragraphs>356</Paragraphs>
  <Slides>55</Slides>
  <Notes>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55</vt:i4>
      </vt:variant>
    </vt:vector>
  </HeadingPairs>
  <TitlesOfParts>
    <vt:vector size="68" baseType="lpstr">
      <vt:lpstr>Arial</vt:lpstr>
      <vt:lpstr>Arial Black</vt:lpstr>
      <vt:lpstr>Arial Mäori</vt:lpstr>
      <vt:lpstr>Arial MT</vt:lpstr>
      <vt:lpstr>Calibri</vt:lpstr>
      <vt:lpstr>Times</vt:lpstr>
      <vt:lpstr>Verdana</vt:lpstr>
      <vt:lpstr>Wingdings 2</vt:lpstr>
      <vt:lpstr>1_Custom Design</vt:lpstr>
      <vt:lpstr>3_Office Theme</vt:lpstr>
      <vt:lpstr>2_Office Theme</vt:lpstr>
      <vt:lpstr>5_Office Theme</vt:lpstr>
      <vt:lpstr>4_Office Theme</vt:lpstr>
      <vt:lpstr>The use of PSA testing in diagnosing prostate cancer Ross Lawrenson</vt:lpstr>
      <vt:lpstr>About me</vt:lpstr>
      <vt:lpstr>Why is prostate cancer important?</vt:lpstr>
      <vt:lpstr>International comparison</vt:lpstr>
      <vt:lpstr>Testing vs screening</vt:lpstr>
      <vt:lpstr>Incidence in New Zealand</vt:lpstr>
      <vt:lpstr>What is prostate cancer?</vt:lpstr>
      <vt:lpstr>What are the early signs and symptoms of prostate cancer?</vt:lpstr>
      <vt:lpstr>How does it spread?</vt:lpstr>
      <vt:lpstr>T4 Prostate Cancer – regional/distant spread</vt:lpstr>
      <vt:lpstr>How is it diagnosed? TRUS biopsy </vt:lpstr>
      <vt:lpstr>PowerPoint Presentation</vt:lpstr>
      <vt:lpstr>After a raised PSA </vt:lpstr>
      <vt:lpstr>How is it treated?</vt:lpstr>
      <vt:lpstr>Active surveillance</vt:lpstr>
      <vt:lpstr>Watchful waiting</vt:lpstr>
      <vt:lpstr>PowerPoint Presentation</vt:lpstr>
      <vt:lpstr>Prostatectomy vs watchful waiting</vt:lpstr>
      <vt:lpstr>Outcomes in older men</vt:lpstr>
      <vt:lpstr>PIVOT study</vt:lpstr>
      <vt:lpstr>To screen or not to screen</vt:lpstr>
      <vt:lpstr>What is screening?</vt:lpstr>
      <vt:lpstr>Screening Criteria</vt:lpstr>
      <vt:lpstr>Suitable candidate for screening</vt:lpstr>
      <vt:lpstr>There is a suitable test</vt:lpstr>
      <vt:lpstr>What is the PSA test?</vt:lpstr>
      <vt:lpstr>Prostate Cancer Management and Referral Guidance</vt:lpstr>
      <vt:lpstr>What is the PSA test?</vt:lpstr>
      <vt:lpstr>Should a man have a digital rectal exam at the same time as a screening PSA?</vt:lpstr>
      <vt:lpstr>DRE in the Midland study</vt:lpstr>
      <vt:lpstr>There is high quality evidence - ideally from randomised controlled trials</vt:lpstr>
      <vt:lpstr>European Randomized Study of Screening for Prostate Cancer (ERSPC)</vt:lpstr>
      <vt:lpstr>ERSPC</vt:lpstr>
      <vt:lpstr>ERSPC</vt:lpstr>
      <vt:lpstr>ERSPC</vt:lpstr>
      <vt:lpstr>PLCO</vt:lpstr>
      <vt:lpstr>PLCO</vt:lpstr>
      <vt:lpstr>Göteborg study (2010)</vt:lpstr>
      <vt:lpstr>Göteborg study (2010)</vt:lpstr>
      <vt:lpstr>Göteborg study</vt:lpstr>
      <vt:lpstr>Other considerations</vt:lpstr>
      <vt:lpstr>Harm from screening</vt:lpstr>
      <vt:lpstr>Harm of treatment (“Let sleeping dogs lie”)</vt:lpstr>
      <vt:lpstr>Can the health care system cope?</vt:lpstr>
      <vt:lpstr>PowerPoint Presentation</vt:lpstr>
      <vt:lpstr>What are the social and ethical issues?</vt:lpstr>
      <vt:lpstr>Other issues</vt:lpstr>
      <vt:lpstr>Is a family history important?</vt:lpstr>
      <vt:lpstr>I was told Māori don’t get prostate cancer as often</vt:lpstr>
      <vt:lpstr>Do Māori get tested/screened as often?</vt:lpstr>
      <vt:lpstr>PSA testing by general practitioners</vt:lpstr>
      <vt:lpstr>Does being a rural patient matter?</vt:lpstr>
      <vt:lpstr>What age should I start getting PSA tests? Should I get these done till I die?</vt:lpstr>
      <vt:lpstr>What advances might we see in prostate cancer early diagnosis in the future?</vt:lpstr>
      <vt:lpstr>Summary</vt:lpstr>
    </vt:vector>
  </TitlesOfParts>
  <Company>University of Waikato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Libby Cameron</dc:creator>
  <cp:lastModifiedBy>rachel Nicholls</cp:lastModifiedBy>
  <cp:revision>378</cp:revision>
  <cp:lastPrinted>2017-11-16T01:25:04Z</cp:lastPrinted>
  <dcterms:created xsi:type="dcterms:W3CDTF">2015-03-09T02:40:29Z</dcterms:created>
  <dcterms:modified xsi:type="dcterms:W3CDTF">2021-11-17T20:06:18Z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0x0101002BE8F87681592C49B86468070E1EA3DD</vt:lpwstr>
  </property>
</Properties>
</file>